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 id="2147483664" r:id="rId2"/>
  </p:sldMasterIdLst>
  <p:notesMasterIdLst>
    <p:notesMasterId r:id="rId53"/>
  </p:notesMasterIdLst>
  <p:sldIdLst>
    <p:sldId id="305" r:id="rId3"/>
    <p:sldId id="257" r:id="rId4"/>
    <p:sldId id="258" r:id="rId5"/>
    <p:sldId id="306" r:id="rId6"/>
    <p:sldId id="343" r:id="rId7"/>
    <p:sldId id="403" r:id="rId8"/>
    <p:sldId id="308" r:id="rId9"/>
    <p:sldId id="309" r:id="rId10"/>
    <p:sldId id="404" r:id="rId11"/>
    <p:sldId id="397" r:id="rId12"/>
    <p:sldId id="405" r:id="rId13"/>
    <p:sldId id="352" r:id="rId14"/>
    <p:sldId id="267" r:id="rId15"/>
    <p:sldId id="310" r:id="rId16"/>
    <p:sldId id="311" r:id="rId17"/>
    <p:sldId id="270" r:id="rId18"/>
    <p:sldId id="271" r:id="rId19"/>
    <p:sldId id="362" r:id="rId20"/>
    <p:sldId id="399" r:id="rId21"/>
    <p:sldId id="356" r:id="rId22"/>
    <p:sldId id="335" r:id="rId23"/>
    <p:sldId id="276" r:id="rId24"/>
    <p:sldId id="277" r:id="rId25"/>
    <p:sldId id="278" r:id="rId26"/>
    <p:sldId id="279" r:id="rId27"/>
    <p:sldId id="312" r:id="rId28"/>
    <p:sldId id="406" r:id="rId29"/>
    <p:sldId id="282" r:id="rId30"/>
    <p:sldId id="407" r:id="rId31"/>
    <p:sldId id="284" r:id="rId32"/>
    <p:sldId id="408" r:id="rId33"/>
    <p:sldId id="286" r:id="rId34"/>
    <p:sldId id="313" r:id="rId35"/>
    <p:sldId id="314" r:id="rId36"/>
    <p:sldId id="315" r:id="rId37"/>
    <p:sldId id="316" r:id="rId38"/>
    <p:sldId id="317" r:id="rId39"/>
    <p:sldId id="319" r:id="rId40"/>
    <p:sldId id="320" r:id="rId41"/>
    <p:sldId id="321" r:id="rId42"/>
    <p:sldId id="322" r:id="rId43"/>
    <p:sldId id="296" r:id="rId44"/>
    <p:sldId id="297" r:id="rId45"/>
    <p:sldId id="323" r:id="rId46"/>
    <p:sldId id="299" r:id="rId47"/>
    <p:sldId id="300" r:id="rId48"/>
    <p:sldId id="301" r:id="rId49"/>
    <p:sldId id="302" r:id="rId50"/>
    <p:sldId id="324" r:id="rId51"/>
    <p:sldId id="318"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3FAC4-71E8-4A24-8A16-BE8865DAB5B0}">
  <a:tblStyle styleId="{03B3FAC4-71E8-4A24-8A16-BE8865DAB5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2"/>
    <p:restoredTop sz="89286"/>
  </p:normalViewPr>
  <p:slideViewPr>
    <p:cSldViewPr snapToGrid="0" snapToObjects="1">
      <p:cViewPr varScale="1">
        <p:scale>
          <a:sx n="107" d="100"/>
          <a:sy n="107" d="100"/>
        </p:scale>
        <p:origin x="160"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657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98d72cd14_1_15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320" name="Google Shape;320;gc98d72cd14_1_1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32028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98d72cd14_1_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98d72cd14_1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gc98d72cd14_1_160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8549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panose="020B0502020202020204"/>
              <a:buNone/>
            </a:pPr>
            <a:endParaRPr sz="900" b="0" i="0" u="none" strike="noStrike"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54830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c98d72cd14_1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c98d72cd14_1_16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98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40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c98d72cd14_1_1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c98d72cd14_1_16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6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98d72cd14_1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98d72cd14_1_16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89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98d72cd14_1_1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98d72cd14_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47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98d72cd14_1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98d72cd14_1_11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98d72cd14_1_1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98d72cd14_1_16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39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98d72cd14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98d72cd14_1_16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94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c98d72cd14_1_1665: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c98d72cd14_1_1665: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c98d72cd14_1_167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c98d72cd14_1_167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c98d72cd14_1_1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c98d72cd14_1_17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98d72cd14_1_1713:notes"/>
          <p:cNvSpPr txBox="1">
            <a:spLocks noGrp="1"/>
          </p:cNvSpPr>
          <p:nvPr>
            <p:ph type="body" idx="1"/>
          </p:nvPr>
        </p:nvSpPr>
        <p:spPr>
          <a:xfrm>
            <a:off x="940572" y="4323204"/>
            <a:ext cx="5020200" cy="410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c98d72cd14_1_1713:notes"/>
          <p:cNvSpPr>
            <a:spLocks noGrp="1" noRot="1" noChangeAspect="1"/>
          </p:cNvSpPr>
          <p:nvPr>
            <p:ph type="sldImg" idx="2"/>
          </p:nvPr>
        </p:nvSpPr>
        <p:spPr>
          <a:xfrm>
            <a:off x="430213" y="711200"/>
            <a:ext cx="6042025" cy="33988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33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c98d72cd14_1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c98d72cd14_1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gc98d72cd14_1_172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691279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c98d72cd14_1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c98d72cd14_1_1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c98d72cd14_1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c98d72cd14_1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632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98d72cd14_1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98d72cd14_1_12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c98d72cd14_1_1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c98d72cd14_1_19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98d72cd14_1_1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c98d72cd14_1_1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gc98d72cd14_1_19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31</a:t>
            </a:fld>
            <a:endParaRPr/>
          </a:p>
        </p:txBody>
      </p:sp>
    </p:spTree>
    <p:extLst>
      <p:ext uri="{BB962C8B-B14F-4D97-AF65-F5344CB8AC3E}">
        <p14:creationId xmlns:p14="http://schemas.microsoft.com/office/powerpoint/2010/main" val="1325429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c98d72cd14_1_2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c98d72cd14_1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967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455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8358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98172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0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85742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08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4197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95897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904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c98d72cd14_1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c98d72cd14_1_22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c98d72cd14_1_2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c98d72cd14_1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3385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c98d72cd14_1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c98d72cd14_1_22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c98d72cd14_1_2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c98d72cd14_1_2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c98d72cd14_1_223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c98d72cd14_1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7" name="Google Shape;1177;gc98d72cd14_1_2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178" name="Google Shape;1178;gc98d72cd14_1_2248: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47</a:t>
            </a:fld>
            <a:endParaRPr sz="105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c98d72cd14_1_2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c98d72cd14_1_22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9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8d72cd14_1_12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c98d72cd1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152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18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98d72cd14_1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98d72cd14_1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574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9b794fbad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9b794fbad1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c4cb01db7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280" name="Google Shape;280;g10c4cb01d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823407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14" name="Google Shape;14;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5" name="Google Shape;15;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6" name="Google Shape;16;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7" name="Google Shape;17;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4" cy="5143500"/>
          </a:xfrm>
          <a:prstGeom prst="rect">
            <a:avLst/>
          </a:prstGeom>
          <a:noFill/>
          <a:ln>
            <a:noFill/>
          </a:ln>
        </p:spPr>
      </p:pic>
      <p:sp>
        <p:nvSpPr>
          <p:cNvPr id="48" name="Google Shape;48;p11"/>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49" name="Google Shape;49;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50" name="Google Shape;50;p11"/>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sz="4000" b="0">
                <a:solidFill>
                  <a:srgbClr val="FFFFFF"/>
                </a:solidFill>
              </a:defRPr>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a:endParaRPr/>
          </a:p>
        </p:txBody>
      </p:sp>
      <p:sp>
        <p:nvSpPr>
          <p:cNvPr id="51" name="Google Shape;51;p11"/>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Century Gothic"/>
                <a:ea typeface="Century Gothic"/>
                <a:cs typeface="Century Gothic"/>
                <a:sym typeface="Century Gothic"/>
              </a:defRPr>
            </a:lvl1pPr>
            <a:lvl2pPr lvl="1" rtl="0">
              <a:spcBef>
                <a:spcPts val="0"/>
              </a:spcBef>
              <a:spcAft>
                <a:spcPts val="0"/>
              </a:spcAft>
              <a:buNone/>
              <a:defRPr sz="1800" b="1">
                <a:solidFill>
                  <a:srgbClr val="FFFFFF"/>
                </a:solidFill>
                <a:latin typeface="Century Gothic"/>
                <a:ea typeface="Century Gothic"/>
                <a:cs typeface="Century Gothic"/>
                <a:sym typeface="Century Gothic"/>
              </a:defRPr>
            </a:lvl2pPr>
            <a:lvl3pPr lvl="2" rtl="0">
              <a:spcBef>
                <a:spcPts val="0"/>
              </a:spcBef>
              <a:spcAft>
                <a:spcPts val="0"/>
              </a:spcAft>
              <a:buNone/>
              <a:defRPr sz="1800" b="1">
                <a:solidFill>
                  <a:srgbClr val="FFFFFF"/>
                </a:solidFill>
                <a:latin typeface="Century Gothic"/>
                <a:ea typeface="Century Gothic"/>
                <a:cs typeface="Century Gothic"/>
                <a:sym typeface="Century Gothic"/>
              </a:defRPr>
            </a:lvl3pPr>
            <a:lvl4pPr lvl="3" rtl="0">
              <a:spcBef>
                <a:spcPts val="0"/>
              </a:spcBef>
              <a:spcAft>
                <a:spcPts val="0"/>
              </a:spcAft>
              <a:buNone/>
              <a:defRPr sz="1800" b="1">
                <a:solidFill>
                  <a:srgbClr val="FFFFFF"/>
                </a:solidFill>
                <a:latin typeface="Century Gothic"/>
                <a:ea typeface="Century Gothic"/>
                <a:cs typeface="Century Gothic"/>
                <a:sym typeface="Century Gothic"/>
              </a:defRPr>
            </a:lvl4pPr>
            <a:lvl5pPr lvl="4" rtl="0">
              <a:spcBef>
                <a:spcPts val="0"/>
              </a:spcBef>
              <a:spcAft>
                <a:spcPts val="0"/>
              </a:spcAft>
              <a:buNone/>
              <a:defRPr sz="1800" b="1">
                <a:solidFill>
                  <a:srgbClr val="FFFFFF"/>
                </a:solidFill>
                <a:latin typeface="Century Gothic"/>
                <a:ea typeface="Century Gothic"/>
                <a:cs typeface="Century Gothic"/>
                <a:sym typeface="Century Gothic"/>
              </a:defRPr>
            </a:lvl5pPr>
            <a:lvl6pPr lvl="5" rtl="0">
              <a:spcBef>
                <a:spcPts val="0"/>
              </a:spcBef>
              <a:spcAft>
                <a:spcPts val="0"/>
              </a:spcAft>
              <a:buNone/>
              <a:defRPr sz="1800" b="1">
                <a:solidFill>
                  <a:srgbClr val="FFFFFF"/>
                </a:solidFill>
                <a:latin typeface="Century Gothic"/>
                <a:ea typeface="Century Gothic"/>
                <a:cs typeface="Century Gothic"/>
                <a:sym typeface="Century Gothic"/>
              </a:defRPr>
            </a:lvl6pPr>
            <a:lvl7pPr lvl="6" rtl="0">
              <a:spcBef>
                <a:spcPts val="0"/>
              </a:spcBef>
              <a:spcAft>
                <a:spcPts val="0"/>
              </a:spcAft>
              <a:buNone/>
              <a:defRPr sz="1800" b="1">
                <a:solidFill>
                  <a:srgbClr val="FFFFFF"/>
                </a:solidFill>
                <a:latin typeface="Century Gothic"/>
                <a:ea typeface="Century Gothic"/>
                <a:cs typeface="Century Gothic"/>
                <a:sym typeface="Century Gothic"/>
              </a:defRPr>
            </a:lvl7pPr>
            <a:lvl8pPr lvl="7" rtl="0">
              <a:spcBef>
                <a:spcPts val="0"/>
              </a:spcBef>
              <a:spcAft>
                <a:spcPts val="0"/>
              </a:spcAft>
              <a:buNone/>
              <a:defRPr sz="1800" b="1">
                <a:solidFill>
                  <a:srgbClr val="FFFFFF"/>
                </a:solidFill>
                <a:latin typeface="Century Gothic"/>
                <a:ea typeface="Century Gothic"/>
                <a:cs typeface="Century Gothic"/>
                <a:sym typeface="Century Gothic"/>
              </a:defRPr>
            </a:lvl8pPr>
            <a:lvl9pPr lvl="8" rtl="0">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4" name="Google Shape;54;p12"/>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9" name="Google Shape;59;p14"/>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60" name="Google Shape;60;p14"/>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399891" scaled="0"/>
        </a:gradFill>
        <a:effectLst/>
      </p:bgPr>
    </p:bg>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63" name="Google Shape;63;p1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 name="Google Shape;64;p15"/>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pic>
        <p:nvPicPr>
          <p:cNvPr id="67" name="Google Shape;67;p16"/>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68" name="Google Shape;68;p16"/>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9" name="Google Shape;69;p16"/>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 name="Google Shape;20;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9" name="Google Shape;29;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 name="Google Shape;30;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33" name="Google Shape;33;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34" name="Google Shape;34;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013897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 name="Google Shape;8;p1"/>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21</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9" name="Google Shape;9;p1"/>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0" name="Google Shape;10;p1"/>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1" name="Google Shape;11;p1"/>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 name="Google Shape;40;p10"/>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41" name="Google Shape;41;p10"/>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a:t>
            </a:r>
            <a:r>
              <a:rPr lang="en-US" sz="700">
                <a:solidFill>
                  <a:srgbClr val="8EA8AF"/>
                </a:solidFill>
                <a:latin typeface="Century Gothic"/>
                <a:ea typeface="Century Gothic"/>
                <a:cs typeface="Century Gothic"/>
                <a:sym typeface="Century Gothic"/>
              </a:rPr>
              <a:t>20</a:t>
            </a:r>
            <a:r>
              <a:rPr lang="en-US" sz="700" b="0" i="0" u="none" strike="noStrike" cap="none">
                <a:solidFill>
                  <a:srgbClr val="8EA8AF"/>
                </a:solidFill>
                <a:latin typeface="Century Gothic"/>
                <a:ea typeface="Century Gothic"/>
                <a:cs typeface="Century Gothic"/>
                <a:sym typeface="Century Gothic"/>
              </a:rPr>
              <a:t> Cloud Native Computing Foundation</a:t>
            </a:r>
            <a:endParaRPr sz="1100"/>
          </a:p>
        </p:txBody>
      </p:sp>
      <p:sp>
        <p:nvSpPr>
          <p:cNvPr id="42" name="Google Shape;42;p10"/>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43" name="Google Shape;43;p1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44" name="Google Shape;44;p10"/>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
        <p:nvSpPr>
          <p:cNvPr id="45" name="Google Shape;45;p10"/>
          <p:cNvSpPr txBox="1"/>
          <p:nvPr/>
        </p:nvSpPr>
        <p:spPr>
          <a:xfrm>
            <a:off x="7834369" y="4730663"/>
            <a:ext cx="990300" cy="262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@oicheryl</a:t>
            </a:r>
            <a:endParaRPr sz="1200">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ncf/presentations"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6" Type="http://schemas.openxmlformats.org/officeDocument/2006/relationships/image" Target="../media/image85.png"/><Relationship Id="rId21" Type="http://schemas.openxmlformats.org/officeDocument/2006/relationships/image" Target="../media/image80.png"/><Relationship Id="rId42" Type="http://schemas.openxmlformats.org/officeDocument/2006/relationships/image" Target="../media/image101.png"/><Relationship Id="rId47" Type="http://schemas.openxmlformats.org/officeDocument/2006/relationships/image" Target="../media/image106.png"/><Relationship Id="rId63" Type="http://schemas.openxmlformats.org/officeDocument/2006/relationships/image" Target="../media/image122.png"/><Relationship Id="rId68" Type="http://schemas.openxmlformats.org/officeDocument/2006/relationships/image" Target="../media/image127.png"/><Relationship Id="rId7" Type="http://schemas.openxmlformats.org/officeDocument/2006/relationships/image" Target="../media/image66.png"/><Relationship Id="rId71" Type="http://schemas.openxmlformats.org/officeDocument/2006/relationships/image" Target="../media/image130.png"/><Relationship Id="rId2" Type="http://schemas.openxmlformats.org/officeDocument/2006/relationships/notesSlide" Target="../notesSlides/notesSlide10.xml"/><Relationship Id="rId16" Type="http://schemas.openxmlformats.org/officeDocument/2006/relationships/image" Target="../media/image75.png"/><Relationship Id="rId29" Type="http://schemas.openxmlformats.org/officeDocument/2006/relationships/image" Target="../media/image88.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png"/><Relationship Id="rId37" Type="http://schemas.openxmlformats.org/officeDocument/2006/relationships/image" Target="../media/image96.png"/><Relationship Id="rId40" Type="http://schemas.openxmlformats.org/officeDocument/2006/relationships/image" Target="../media/image99.png"/><Relationship Id="rId45" Type="http://schemas.openxmlformats.org/officeDocument/2006/relationships/image" Target="../media/image104.png"/><Relationship Id="rId53" Type="http://schemas.openxmlformats.org/officeDocument/2006/relationships/image" Target="../media/image112.png"/><Relationship Id="rId58" Type="http://schemas.openxmlformats.org/officeDocument/2006/relationships/image" Target="../media/image117.png"/><Relationship Id="rId66" Type="http://schemas.openxmlformats.org/officeDocument/2006/relationships/image" Target="../media/image125.png"/><Relationship Id="rId5" Type="http://schemas.openxmlformats.org/officeDocument/2006/relationships/image" Target="../media/image64.png"/><Relationship Id="rId61" Type="http://schemas.openxmlformats.org/officeDocument/2006/relationships/image" Target="../media/image120.png"/><Relationship Id="rId19" Type="http://schemas.openxmlformats.org/officeDocument/2006/relationships/image" Target="../media/image7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43" Type="http://schemas.openxmlformats.org/officeDocument/2006/relationships/image" Target="../media/image102.png"/><Relationship Id="rId48" Type="http://schemas.openxmlformats.org/officeDocument/2006/relationships/image" Target="../media/image107.png"/><Relationship Id="rId56" Type="http://schemas.openxmlformats.org/officeDocument/2006/relationships/image" Target="../media/image115.png"/><Relationship Id="rId64" Type="http://schemas.openxmlformats.org/officeDocument/2006/relationships/image" Target="../media/image123.png"/><Relationship Id="rId69" Type="http://schemas.openxmlformats.org/officeDocument/2006/relationships/image" Target="../media/image128.png"/><Relationship Id="rId8" Type="http://schemas.openxmlformats.org/officeDocument/2006/relationships/image" Target="../media/image67.png"/><Relationship Id="rId51" Type="http://schemas.openxmlformats.org/officeDocument/2006/relationships/image" Target="../media/image110.png"/><Relationship Id="rId3" Type="http://schemas.openxmlformats.org/officeDocument/2006/relationships/image" Target="../media/image62.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png"/><Relationship Id="rId46" Type="http://schemas.openxmlformats.org/officeDocument/2006/relationships/image" Target="../media/image105.png"/><Relationship Id="rId59" Type="http://schemas.openxmlformats.org/officeDocument/2006/relationships/image" Target="../media/image118.png"/><Relationship Id="rId67" Type="http://schemas.openxmlformats.org/officeDocument/2006/relationships/image" Target="../media/image126.png"/><Relationship Id="rId20" Type="http://schemas.openxmlformats.org/officeDocument/2006/relationships/image" Target="../media/image79.png"/><Relationship Id="rId41" Type="http://schemas.openxmlformats.org/officeDocument/2006/relationships/image" Target="../media/image100.png"/><Relationship Id="rId54" Type="http://schemas.openxmlformats.org/officeDocument/2006/relationships/image" Target="../media/image113.png"/><Relationship Id="rId62" Type="http://schemas.openxmlformats.org/officeDocument/2006/relationships/image" Target="../media/image121.png"/><Relationship Id="rId70"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65.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5.png"/><Relationship Id="rId49" Type="http://schemas.openxmlformats.org/officeDocument/2006/relationships/image" Target="../media/image108.png"/><Relationship Id="rId57" Type="http://schemas.openxmlformats.org/officeDocument/2006/relationships/image" Target="../media/image116.png"/><Relationship Id="rId10" Type="http://schemas.openxmlformats.org/officeDocument/2006/relationships/image" Target="../media/image69.png"/><Relationship Id="rId31" Type="http://schemas.openxmlformats.org/officeDocument/2006/relationships/image" Target="../media/image90.png"/><Relationship Id="rId44" Type="http://schemas.openxmlformats.org/officeDocument/2006/relationships/image" Target="../media/image103.png"/><Relationship Id="rId52" Type="http://schemas.openxmlformats.org/officeDocument/2006/relationships/image" Target="../media/image111.png"/><Relationship Id="rId60" Type="http://schemas.openxmlformats.org/officeDocument/2006/relationships/image" Target="../media/image119.png"/><Relationship Id="rId65" Type="http://schemas.openxmlformats.org/officeDocument/2006/relationships/image" Target="../media/image124.png"/><Relationship Id="rId4" Type="http://schemas.openxmlformats.org/officeDocument/2006/relationships/image" Target="../media/image63.png"/><Relationship Id="rId9"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7.png"/><Relationship Id="rId39" Type="http://schemas.openxmlformats.org/officeDocument/2006/relationships/image" Target="../media/image98.png"/><Relationship Id="rId34" Type="http://schemas.openxmlformats.org/officeDocument/2006/relationships/image" Target="../media/image93.png"/><Relationship Id="rId50" Type="http://schemas.openxmlformats.org/officeDocument/2006/relationships/image" Target="../media/image109.png"/><Relationship Id="rId55"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hyperlink" Target="https://landscape.cncf.io/me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26" Type="http://schemas.openxmlformats.org/officeDocument/2006/relationships/image" Target="../media/image155.png"/><Relationship Id="rId21" Type="http://schemas.openxmlformats.org/officeDocument/2006/relationships/image" Target="../media/image150.png"/><Relationship Id="rId42" Type="http://schemas.openxmlformats.org/officeDocument/2006/relationships/image" Target="../media/image171.png"/><Relationship Id="rId47" Type="http://schemas.openxmlformats.org/officeDocument/2006/relationships/image" Target="../media/image175.png"/><Relationship Id="rId63" Type="http://schemas.openxmlformats.org/officeDocument/2006/relationships/image" Target="../media/image191.png"/><Relationship Id="rId68" Type="http://schemas.openxmlformats.org/officeDocument/2006/relationships/image" Target="../media/image195.png"/><Relationship Id="rId7" Type="http://schemas.openxmlformats.org/officeDocument/2006/relationships/image" Target="../media/image137.png"/><Relationship Id="rId71" Type="http://schemas.openxmlformats.org/officeDocument/2006/relationships/image" Target="../media/image127.png"/><Relationship Id="rId2" Type="http://schemas.openxmlformats.org/officeDocument/2006/relationships/notesSlide" Target="../notesSlides/notesSlide12.xml"/><Relationship Id="rId16" Type="http://schemas.openxmlformats.org/officeDocument/2006/relationships/image" Target="../media/image145.png"/><Relationship Id="rId29" Type="http://schemas.openxmlformats.org/officeDocument/2006/relationships/image" Target="../media/image158.png"/><Relationship Id="rId11" Type="http://schemas.openxmlformats.org/officeDocument/2006/relationships/image" Target="../media/image141.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166.tiff"/><Relationship Id="rId40" Type="http://schemas.openxmlformats.org/officeDocument/2006/relationships/image" Target="../media/image169.png"/><Relationship Id="rId45" Type="http://schemas.openxmlformats.org/officeDocument/2006/relationships/image" Target="../media/image173.png"/><Relationship Id="rId53" Type="http://schemas.openxmlformats.org/officeDocument/2006/relationships/image" Target="../media/image181.png"/><Relationship Id="rId58" Type="http://schemas.openxmlformats.org/officeDocument/2006/relationships/image" Target="../media/image186.png"/><Relationship Id="rId66" Type="http://schemas.openxmlformats.org/officeDocument/2006/relationships/image" Target="../media/image194.png"/><Relationship Id="rId5" Type="http://schemas.openxmlformats.org/officeDocument/2006/relationships/image" Target="../media/image135.png"/><Relationship Id="rId61" Type="http://schemas.openxmlformats.org/officeDocument/2006/relationships/image" Target="../media/image189.png"/><Relationship Id="rId19" Type="http://schemas.openxmlformats.org/officeDocument/2006/relationships/image" Target="../media/image148.png"/><Relationship Id="rId14" Type="http://schemas.openxmlformats.org/officeDocument/2006/relationships/image" Target="../media/image143.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png"/><Relationship Id="rId43" Type="http://schemas.openxmlformats.org/officeDocument/2006/relationships/image" Target="../media/image88.png"/><Relationship Id="rId48" Type="http://schemas.openxmlformats.org/officeDocument/2006/relationships/image" Target="../media/image176.png"/><Relationship Id="rId56" Type="http://schemas.openxmlformats.org/officeDocument/2006/relationships/image" Target="../media/image184.png"/><Relationship Id="rId64" Type="http://schemas.openxmlformats.org/officeDocument/2006/relationships/image" Target="../media/image192.png"/><Relationship Id="rId69" Type="http://schemas.openxmlformats.org/officeDocument/2006/relationships/image" Target="../media/image196.png"/><Relationship Id="rId8" Type="http://schemas.openxmlformats.org/officeDocument/2006/relationships/image" Target="../media/image138.jpeg"/><Relationship Id="rId51" Type="http://schemas.openxmlformats.org/officeDocument/2006/relationships/image" Target="../media/image179.png"/><Relationship Id="rId72" Type="http://schemas.openxmlformats.org/officeDocument/2006/relationships/image" Target="../media/image117.png"/><Relationship Id="rId3" Type="http://schemas.openxmlformats.org/officeDocument/2006/relationships/image" Target="../media/image133.png"/><Relationship Id="rId12" Type="http://schemas.openxmlformats.org/officeDocument/2006/relationships/image" Target="../media/image75.png"/><Relationship Id="rId17" Type="http://schemas.openxmlformats.org/officeDocument/2006/relationships/image" Target="../media/image146.tiff"/><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4.png"/><Relationship Id="rId59" Type="http://schemas.openxmlformats.org/officeDocument/2006/relationships/image" Target="../media/image187.png"/><Relationship Id="rId67" Type="http://schemas.openxmlformats.org/officeDocument/2006/relationships/hyperlink" Target="https://landscape.cncf.io/members" TargetMode="External"/><Relationship Id="rId20" Type="http://schemas.openxmlformats.org/officeDocument/2006/relationships/image" Target="../media/image149.png"/><Relationship Id="rId41" Type="http://schemas.openxmlformats.org/officeDocument/2006/relationships/image" Target="../media/image170.png"/><Relationship Id="rId54" Type="http://schemas.openxmlformats.org/officeDocument/2006/relationships/image" Target="../media/image182.png"/><Relationship Id="rId62" Type="http://schemas.openxmlformats.org/officeDocument/2006/relationships/image" Target="../media/image190.png"/><Relationship Id="rId70" Type="http://schemas.openxmlformats.org/officeDocument/2006/relationships/image" Target="../media/image197.tiff"/><Relationship Id="rId1" Type="http://schemas.openxmlformats.org/officeDocument/2006/relationships/slideLayout" Target="../slideLayouts/slideLayout2.xml"/><Relationship Id="rId6" Type="http://schemas.openxmlformats.org/officeDocument/2006/relationships/image" Target="../media/image136.png"/><Relationship Id="rId15" Type="http://schemas.openxmlformats.org/officeDocument/2006/relationships/image" Target="../media/image144.png"/><Relationship Id="rId23" Type="http://schemas.openxmlformats.org/officeDocument/2006/relationships/image" Target="../media/image152.svg"/><Relationship Id="rId28" Type="http://schemas.openxmlformats.org/officeDocument/2006/relationships/image" Target="../media/image157.png"/><Relationship Id="rId36" Type="http://schemas.openxmlformats.org/officeDocument/2006/relationships/image" Target="../media/image165.png"/><Relationship Id="rId49" Type="http://schemas.openxmlformats.org/officeDocument/2006/relationships/image" Target="../media/image177.png"/><Relationship Id="rId57" Type="http://schemas.openxmlformats.org/officeDocument/2006/relationships/image" Target="../media/image185.png"/><Relationship Id="rId10" Type="http://schemas.openxmlformats.org/officeDocument/2006/relationships/image" Target="../media/image140.png"/><Relationship Id="rId31" Type="http://schemas.openxmlformats.org/officeDocument/2006/relationships/image" Target="../media/image160.png"/><Relationship Id="rId44" Type="http://schemas.openxmlformats.org/officeDocument/2006/relationships/image" Target="../media/image172.png"/><Relationship Id="rId52" Type="http://schemas.openxmlformats.org/officeDocument/2006/relationships/image" Target="../media/image180.png"/><Relationship Id="rId60" Type="http://schemas.openxmlformats.org/officeDocument/2006/relationships/image" Target="../media/image188.jpeg"/><Relationship Id="rId65" Type="http://schemas.openxmlformats.org/officeDocument/2006/relationships/image" Target="../media/image193.png"/><Relationship Id="rId4" Type="http://schemas.openxmlformats.org/officeDocument/2006/relationships/image" Target="../media/image134.png"/><Relationship Id="rId9"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7.png"/><Relationship Id="rId39" Type="http://schemas.openxmlformats.org/officeDocument/2006/relationships/image" Target="../media/image168.png"/><Relationship Id="rId34" Type="http://schemas.openxmlformats.org/officeDocument/2006/relationships/image" Target="../media/image163.png"/><Relationship Id="rId50" Type="http://schemas.openxmlformats.org/officeDocument/2006/relationships/image" Target="../media/image178.png"/><Relationship Id="rId55" Type="http://schemas.openxmlformats.org/officeDocument/2006/relationships/image" Target="../media/image18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cncf.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32.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21.xml.rels><?xml version="1.0" encoding="UTF-8" standalone="yes"?>
<Relationships xmlns="http://schemas.openxmlformats.org/package/2006/relationships"><Relationship Id="rId3" Type="http://schemas.openxmlformats.org/officeDocument/2006/relationships/hyperlink" Target="https://radar.cncf.io/" TargetMode="External"/><Relationship Id="rId7" Type="http://schemas.openxmlformats.org/officeDocument/2006/relationships/image" Target="../media/image20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22.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hyperlink" Target="https://github.com/cncf/ambassadors" TargetMode="External"/><Relationship Id="rId7" Type="http://schemas.openxmlformats.org/officeDocument/2006/relationships/hyperlink" Target="https://events.linuxfoundation.org/kubecon-cloudnativecon-europ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github.com/cncf/kubernetes-community-days" TargetMode="External"/><Relationship Id="rId5" Type="http://schemas.openxmlformats.org/officeDocument/2006/relationships/hyperlink" Target="https://community.cncf.io/" TargetMode="External"/><Relationship Id="rId10" Type="http://schemas.openxmlformats.org/officeDocument/2006/relationships/image" Target="../media/image208.png"/><Relationship Id="rId4" Type="http://schemas.openxmlformats.org/officeDocument/2006/relationships/hyperlink" Target="https://github.com/cncf/mentoring" TargetMode="External"/><Relationship Id="rId9" Type="http://schemas.openxmlformats.org/officeDocument/2006/relationships/hyperlink" Target="https://events.linuxfoundation.org/kubecon-cloudnativecon-north-america-2022/"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github.com/cncf/cnf-conformance/blob/master/README-testsuite.md" TargetMode="External"/><Relationship Id="rId18" Type="http://schemas.openxmlformats.org/officeDocument/2006/relationships/hyperlink" Target="https://github.com/cncf/glossary" TargetMode="External"/><Relationship Id="rId26" Type="http://schemas.openxmlformats.org/officeDocument/2006/relationships/image" Target="../media/image215.png"/><Relationship Id="rId39" Type="http://schemas.openxmlformats.org/officeDocument/2006/relationships/image" Target="../media/image228.png"/><Relationship Id="rId21" Type="http://schemas.openxmlformats.org/officeDocument/2006/relationships/image" Target="../media/image210.png"/><Relationship Id="rId34" Type="http://schemas.openxmlformats.org/officeDocument/2006/relationships/image" Target="../media/image223.png"/><Relationship Id="rId42" Type="http://schemas.openxmlformats.org/officeDocument/2006/relationships/image" Target="../media/image231.png"/><Relationship Id="rId7" Type="http://schemas.openxmlformats.org/officeDocument/2006/relationships/hyperlink" Target="https://github.com/cncf/sig-runtime" TargetMode="External"/><Relationship Id="rId2" Type="http://schemas.openxmlformats.org/officeDocument/2006/relationships/notesSlide" Target="../notesSlides/notesSlide23.xml"/><Relationship Id="rId16" Type="http://schemas.openxmlformats.org/officeDocument/2006/relationships/hyperlink" Target="https://kubernetes.io/blog/" TargetMode="External"/><Relationship Id="rId20" Type="http://schemas.openxmlformats.org/officeDocument/2006/relationships/image" Target="../media/image209.png"/><Relationship Id="rId29" Type="http://schemas.openxmlformats.org/officeDocument/2006/relationships/image" Target="../media/image218.png"/><Relationship Id="rId41" Type="http://schemas.openxmlformats.org/officeDocument/2006/relationships/image" Target="../media/image230.png"/><Relationship Id="rId1" Type="http://schemas.openxmlformats.org/officeDocument/2006/relationships/slideLayout" Target="../slideLayouts/slideLayout8.xml"/><Relationship Id="rId6" Type="http://schemas.openxmlformats.org/officeDocument/2006/relationships/hyperlink" Target="https://github.com/cncf/sig-network" TargetMode="External"/><Relationship Id="rId11" Type="http://schemas.openxmlformats.org/officeDocument/2006/relationships/hyperlink" Target="https://github.com/cncf/wg-ci" TargetMode="External"/><Relationship Id="rId24" Type="http://schemas.openxmlformats.org/officeDocument/2006/relationships/image" Target="../media/image213.png"/><Relationship Id="rId32" Type="http://schemas.openxmlformats.org/officeDocument/2006/relationships/image" Target="../media/image221.png"/><Relationship Id="rId37" Type="http://schemas.openxmlformats.org/officeDocument/2006/relationships/image" Target="../media/image226.png"/><Relationship Id="rId40" Type="http://schemas.openxmlformats.org/officeDocument/2006/relationships/image" Target="../media/image229.png"/><Relationship Id="rId5" Type="http://schemas.openxmlformats.org/officeDocument/2006/relationships/hyperlink" Target="https://github.com/cncf/sig-contributor-strategy" TargetMode="External"/><Relationship Id="rId15" Type="http://schemas.openxmlformats.org/officeDocument/2006/relationships/hyperlink" Target="https://www.cncf.io/blog/" TargetMode="External"/><Relationship Id="rId23" Type="http://schemas.openxmlformats.org/officeDocument/2006/relationships/image" Target="../media/image212.png"/><Relationship Id="rId28" Type="http://schemas.openxmlformats.org/officeDocument/2006/relationships/image" Target="../media/image217.png"/><Relationship Id="rId36" Type="http://schemas.openxmlformats.org/officeDocument/2006/relationships/image" Target="../media/image225.png"/><Relationship Id="rId10" Type="http://schemas.openxmlformats.org/officeDocument/2006/relationships/hyperlink" Target="https://github.com/cncf/sig-observability" TargetMode="External"/><Relationship Id="rId19" Type="http://schemas.openxmlformats.org/officeDocument/2006/relationships/hyperlink" Target="https://github.com/cncf/foundation/blob/master/online-programs-guidelines.md" TargetMode="External"/><Relationship Id="rId31" Type="http://schemas.openxmlformats.org/officeDocument/2006/relationships/image" Target="../media/image220.png"/><Relationship Id="rId44" Type="http://schemas.openxmlformats.org/officeDocument/2006/relationships/image" Target="../media/image233.png"/><Relationship Id="rId4" Type="http://schemas.openxmlformats.org/officeDocument/2006/relationships/hyperlink" Target="https://github.com/cncf/sig-app-delivery" TargetMode="External"/><Relationship Id="rId9" Type="http://schemas.openxmlformats.org/officeDocument/2006/relationships/hyperlink" Target="https://github.com/cncf/wg-storage" TargetMode="External"/><Relationship Id="rId14" Type="http://schemas.openxmlformats.org/officeDocument/2006/relationships/hyperlink" Target="https://github.com/cncf/cnf-wg" TargetMode="External"/><Relationship Id="rId22" Type="http://schemas.openxmlformats.org/officeDocument/2006/relationships/image" Target="../media/image211.png"/><Relationship Id="rId27" Type="http://schemas.openxmlformats.org/officeDocument/2006/relationships/image" Target="../media/image216.png"/><Relationship Id="rId30" Type="http://schemas.openxmlformats.org/officeDocument/2006/relationships/image" Target="../media/image219.png"/><Relationship Id="rId35" Type="http://schemas.openxmlformats.org/officeDocument/2006/relationships/image" Target="../media/image224.png"/><Relationship Id="rId43" Type="http://schemas.openxmlformats.org/officeDocument/2006/relationships/image" Target="../media/image232.png"/><Relationship Id="rId8" Type="http://schemas.openxmlformats.org/officeDocument/2006/relationships/hyperlink" Target="https://github.com/cncf/sig-security" TargetMode="External"/><Relationship Id="rId3" Type="http://schemas.openxmlformats.org/officeDocument/2006/relationships/hyperlink" Target="https://github.com/cncf/contribute" TargetMode="External"/><Relationship Id="rId12" Type="http://schemas.openxmlformats.org/officeDocument/2006/relationships/hyperlink" Target="https://github.com/cncf/wg-serverless" TargetMode="External"/><Relationship Id="rId17" Type="http://schemas.openxmlformats.org/officeDocument/2006/relationships/hyperlink" Target="https://docs.google.com/document/d/1ktepjTLoxtxiM7rEoPD803FZFC_DnEuIAsBZU6yZY4Y/edit" TargetMode="External"/><Relationship Id="rId25" Type="http://schemas.openxmlformats.org/officeDocument/2006/relationships/image" Target="../media/image214.png"/><Relationship Id="rId33" Type="http://schemas.openxmlformats.org/officeDocument/2006/relationships/image" Target="../media/image222.png"/><Relationship Id="rId38" Type="http://schemas.openxmlformats.org/officeDocument/2006/relationships/image" Target="../media/image2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hyperlink" Target="https://www.cncf.io/certification/CKA/" TargetMode="External"/><Relationship Id="rId7" Type="http://schemas.openxmlformats.org/officeDocument/2006/relationships/hyperlink" Target="https://training.linuxfoundation.org/cloud-container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www.cncf.io/certification/kcna/" TargetMode="External"/><Relationship Id="rId5" Type="http://schemas.openxmlformats.org/officeDocument/2006/relationships/hyperlink" Target="https://www.cncf.io/certification/cks/" TargetMode="External"/><Relationship Id="rId10" Type="http://schemas.openxmlformats.org/officeDocument/2006/relationships/image" Target="../media/image236.png"/><Relationship Id="rId4" Type="http://schemas.openxmlformats.org/officeDocument/2006/relationships/hyperlink" Target="https://www.cncf.io/certification/ckad/" TargetMode="External"/><Relationship Id="rId9" Type="http://schemas.openxmlformats.org/officeDocument/2006/relationships/image" Target="../media/image235.png"/></Relationships>
</file>

<file path=ppt/slides/_rels/slide26.xml.rels><?xml version="1.0" encoding="UTF-8" standalone="yes"?>
<Relationships xmlns="http://schemas.openxmlformats.org/package/2006/relationships"><Relationship Id="rId3" Type="http://schemas.openxmlformats.org/officeDocument/2006/relationships/hyperlink" Target="https://www.cncf.io/certification/kcsp/" TargetMode="External"/><Relationship Id="rId7" Type="http://schemas.openxmlformats.org/officeDocument/2006/relationships/image" Target="../media/image2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cncf.io/certification/cka/" TargetMode="External"/><Relationship Id="rId5" Type="http://schemas.openxmlformats.org/officeDocument/2006/relationships/hyperlink" Target="https://landscape.cncf.io/" TargetMode="External"/><Relationship Id="rId4" Type="http://schemas.openxmlformats.org/officeDocument/2006/relationships/hyperlink" Target="https://kubernetes.io/partner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2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ncf.io/certification/expert/cka/ckad/" TargetMode="External"/><Relationship Id="rId5" Type="http://schemas.openxmlformats.org/officeDocument/2006/relationships/hyperlink" Target="https://www.cncf.io/certification/expert/cka/" TargetMode="External"/><Relationship Id="rId4" Type="http://schemas.openxmlformats.org/officeDocument/2006/relationships/hyperlink" Target="https://www.cncf.io/certification/kcs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31.xml.rels><?xml version="1.0" encoding="UTF-8" standalone="yes"?>
<Relationships xmlns="http://schemas.openxmlformats.org/package/2006/relationships"><Relationship Id="rId26" Type="http://schemas.openxmlformats.org/officeDocument/2006/relationships/image" Target="../media/image265.png"/><Relationship Id="rId21" Type="http://schemas.openxmlformats.org/officeDocument/2006/relationships/image" Target="../media/image260.png"/><Relationship Id="rId42" Type="http://schemas.openxmlformats.org/officeDocument/2006/relationships/image" Target="../media/image281.png"/><Relationship Id="rId47" Type="http://schemas.openxmlformats.org/officeDocument/2006/relationships/image" Target="../media/image286.png"/><Relationship Id="rId63" Type="http://schemas.openxmlformats.org/officeDocument/2006/relationships/image" Target="../media/image302.png"/><Relationship Id="rId68" Type="http://schemas.openxmlformats.org/officeDocument/2006/relationships/image" Target="../media/image307.png"/><Relationship Id="rId84" Type="http://schemas.openxmlformats.org/officeDocument/2006/relationships/image" Target="../media/image323.png"/><Relationship Id="rId89" Type="http://schemas.openxmlformats.org/officeDocument/2006/relationships/image" Target="../media/image328.png"/><Relationship Id="rId16" Type="http://schemas.openxmlformats.org/officeDocument/2006/relationships/image" Target="../media/image255.png"/><Relationship Id="rId11" Type="http://schemas.openxmlformats.org/officeDocument/2006/relationships/image" Target="../media/image250.png"/><Relationship Id="rId32" Type="http://schemas.openxmlformats.org/officeDocument/2006/relationships/image" Target="../media/image271.png"/><Relationship Id="rId37" Type="http://schemas.openxmlformats.org/officeDocument/2006/relationships/image" Target="../media/image276.png"/><Relationship Id="rId53" Type="http://schemas.openxmlformats.org/officeDocument/2006/relationships/image" Target="../media/image292.png"/><Relationship Id="rId58" Type="http://schemas.openxmlformats.org/officeDocument/2006/relationships/image" Target="../media/image297.png"/><Relationship Id="rId74" Type="http://schemas.openxmlformats.org/officeDocument/2006/relationships/image" Target="../media/image313.png"/><Relationship Id="rId79" Type="http://schemas.openxmlformats.org/officeDocument/2006/relationships/image" Target="../media/image318.png"/><Relationship Id="rId5" Type="http://schemas.openxmlformats.org/officeDocument/2006/relationships/image" Target="../media/image244.png"/><Relationship Id="rId90" Type="http://schemas.openxmlformats.org/officeDocument/2006/relationships/image" Target="../media/image329.png"/><Relationship Id="rId95" Type="http://schemas.openxmlformats.org/officeDocument/2006/relationships/image" Target="../media/image334.png"/><Relationship Id="rId22" Type="http://schemas.openxmlformats.org/officeDocument/2006/relationships/image" Target="../media/image261.png"/><Relationship Id="rId27" Type="http://schemas.openxmlformats.org/officeDocument/2006/relationships/image" Target="../media/image266.png"/><Relationship Id="rId43" Type="http://schemas.openxmlformats.org/officeDocument/2006/relationships/image" Target="../media/image282.png"/><Relationship Id="rId48" Type="http://schemas.openxmlformats.org/officeDocument/2006/relationships/image" Target="../media/image287.png"/><Relationship Id="rId64" Type="http://schemas.openxmlformats.org/officeDocument/2006/relationships/image" Target="../media/image303.png"/><Relationship Id="rId69" Type="http://schemas.openxmlformats.org/officeDocument/2006/relationships/image" Target="../media/image308.png"/><Relationship Id="rId80" Type="http://schemas.openxmlformats.org/officeDocument/2006/relationships/image" Target="../media/image319.png"/><Relationship Id="rId85" Type="http://schemas.openxmlformats.org/officeDocument/2006/relationships/image" Target="../media/image324.png"/><Relationship Id="rId12" Type="http://schemas.openxmlformats.org/officeDocument/2006/relationships/image" Target="../media/image251.png"/><Relationship Id="rId17" Type="http://schemas.openxmlformats.org/officeDocument/2006/relationships/image" Target="../media/image256.png"/><Relationship Id="rId25" Type="http://schemas.openxmlformats.org/officeDocument/2006/relationships/image" Target="../media/image264.png"/><Relationship Id="rId33" Type="http://schemas.openxmlformats.org/officeDocument/2006/relationships/image" Target="../media/image272.png"/><Relationship Id="rId38" Type="http://schemas.openxmlformats.org/officeDocument/2006/relationships/image" Target="../media/image277.png"/><Relationship Id="rId46" Type="http://schemas.openxmlformats.org/officeDocument/2006/relationships/image" Target="../media/image285.png"/><Relationship Id="rId59" Type="http://schemas.openxmlformats.org/officeDocument/2006/relationships/image" Target="../media/image298.png"/><Relationship Id="rId67" Type="http://schemas.openxmlformats.org/officeDocument/2006/relationships/image" Target="../media/image306.png"/><Relationship Id="rId20" Type="http://schemas.openxmlformats.org/officeDocument/2006/relationships/image" Target="../media/image259.png"/><Relationship Id="rId41" Type="http://schemas.openxmlformats.org/officeDocument/2006/relationships/image" Target="../media/image280.png"/><Relationship Id="rId54" Type="http://schemas.openxmlformats.org/officeDocument/2006/relationships/image" Target="../media/image293.png"/><Relationship Id="rId62" Type="http://schemas.openxmlformats.org/officeDocument/2006/relationships/image" Target="../media/image301.png"/><Relationship Id="rId70" Type="http://schemas.openxmlformats.org/officeDocument/2006/relationships/image" Target="../media/image309.png"/><Relationship Id="rId75" Type="http://schemas.openxmlformats.org/officeDocument/2006/relationships/image" Target="../media/image314.png"/><Relationship Id="rId83" Type="http://schemas.openxmlformats.org/officeDocument/2006/relationships/image" Target="../media/image322.png"/><Relationship Id="rId88" Type="http://schemas.openxmlformats.org/officeDocument/2006/relationships/image" Target="../media/image327.png"/><Relationship Id="rId91" Type="http://schemas.openxmlformats.org/officeDocument/2006/relationships/image" Target="../media/image330.png"/><Relationship Id="rId96" Type="http://schemas.openxmlformats.org/officeDocument/2006/relationships/image" Target="../media/image335.png"/><Relationship Id="rId1" Type="http://schemas.openxmlformats.org/officeDocument/2006/relationships/slideLayout" Target="../slideLayouts/slideLayout3.xml"/><Relationship Id="rId6" Type="http://schemas.openxmlformats.org/officeDocument/2006/relationships/image" Target="../media/image245.png"/><Relationship Id="rId15" Type="http://schemas.openxmlformats.org/officeDocument/2006/relationships/image" Target="../media/image254.png"/><Relationship Id="rId23" Type="http://schemas.openxmlformats.org/officeDocument/2006/relationships/image" Target="../media/image262.png"/><Relationship Id="rId28" Type="http://schemas.openxmlformats.org/officeDocument/2006/relationships/image" Target="../media/image267.png"/><Relationship Id="rId36" Type="http://schemas.openxmlformats.org/officeDocument/2006/relationships/image" Target="../media/image275.png"/><Relationship Id="rId49" Type="http://schemas.openxmlformats.org/officeDocument/2006/relationships/image" Target="../media/image288.png"/><Relationship Id="rId57" Type="http://schemas.openxmlformats.org/officeDocument/2006/relationships/image" Target="../media/image296.png"/><Relationship Id="rId10" Type="http://schemas.openxmlformats.org/officeDocument/2006/relationships/image" Target="../media/image249.png"/><Relationship Id="rId31" Type="http://schemas.openxmlformats.org/officeDocument/2006/relationships/image" Target="../media/image270.png"/><Relationship Id="rId44" Type="http://schemas.openxmlformats.org/officeDocument/2006/relationships/image" Target="../media/image283.png"/><Relationship Id="rId52" Type="http://schemas.openxmlformats.org/officeDocument/2006/relationships/image" Target="../media/image291.png"/><Relationship Id="rId60" Type="http://schemas.openxmlformats.org/officeDocument/2006/relationships/image" Target="../media/image299.png"/><Relationship Id="rId65" Type="http://schemas.openxmlformats.org/officeDocument/2006/relationships/image" Target="../media/image304.png"/><Relationship Id="rId73" Type="http://schemas.openxmlformats.org/officeDocument/2006/relationships/image" Target="../media/image312.png"/><Relationship Id="rId78" Type="http://schemas.openxmlformats.org/officeDocument/2006/relationships/image" Target="../media/image317.png"/><Relationship Id="rId81" Type="http://schemas.openxmlformats.org/officeDocument/2006/relationships/image" Target="../media/image320.png"/><Relationship Id="rId86" Type="http://schemas.openxmlformats.org/officeDocument/2006/relationships/image" Target="../media/image325.png"/><Relationship Id="rId94" Type="http://schemas.openxmlformats.org/officeDocument/2006/relationships/image" Target="../media/image333.png"/><Relationship Id="rId99" Type="http://schemas.openxmlformats.org/officeDocument/2006/relationships/image" Target="../media/image337.png"/><Relationship Id="rId101" Type="http://schemas.openxmlformats.org/officeDocument/2006/relationships/image" Target="../media/image339.png"/><Relationship Id="rId4" Type="http://schemas.openxmlformats.org/officeDocument/2006/relationships/image" Target="../media/image243.png"/><Relationship Id="rId9" Type="http://schemas.openxmlformats.org/officeDocument/2006/relationships/image" Target="../media/image248.png"/><Relationship Id="rId13" Type="http://schemas.openxmlformats.org/officeDocument/2006/relationships/image" Target="../media/image252.png"/><Relationship Id="rId18" Type="http://schemas.openxmlformats.org/officeDocument/2006/relationships/image" Target="../media/image257.png"/><Relationship Id="rId39" Type="http://schemas.openxmlformats.org/officeDocument/2006/relationships/image" Target="../media/image278.png"/><Relationship Id="rId34" Type="http://schemas.openxmlformats.org/officeDocument/2006/relationships/image" Target="../media/image273.png"/><Relationship Id="rId50" Type="http://schemas.openxmlformats.org/officeDocument/2006/relationships/image" Target="../media/image289.png"/><Relationship Id="rId55" Type="http://schemas.openxmlformats.org/officeDocument/2006/relationships/image" Target="../media/image294.png"/><Relationship Id="rId76" Type="http://schemas.openxmlformats.org/officeDocument/2006/relationships/image" Target="../media/image315.png"/><Relationship Id="rId97" Type="http://schemas.openxmlformats.org/officeDocument/2006/relationships/image" Target="../media/image336.png"/><Relationship Id="rId7" Type="http://schemas.openxmlformats.org/officeDocument/2006/relationships/image" Target="../media/image246.png"/><Relationship Id="rId71" Type="http://schemas.openxmlformats.org/officeDocument/2006/relationships/image" Target="../media/image310.png"/><Relationship Id="rId92" Type="http://schemas.openxmlformats.org/officeDocument/2006/relationships/image" Target="../media/image331.png"/><Relationship Id="rId2" Type="http://schemas.openxmlformats.org/officeDocument/2006/relationships/notesSlide" Target="../notesSlides/notesSlide31.xml"/><Relationship Id="rId29" Type="http://schemas.openxmlformats.org/officeDocument/2006/relationships/image" Target="../media/image268.png"/><Relationship Id="rId24" Type="http://schemas.openxmlformats.org/officeDocument/2006/relationships/image" Target="../media/image263.png"/><Relationship Id="rId40" Type="http://schemas.openxmlformats.org/officeDocument/2006/relationships/image" Target="../media/image279.png"/><Relationship Id="rId45" Type="http://schemas.openxmlformats.org/officeDocument/2006/relationships/image" Target="../media/image284.png"/><Relationship Id="rId66" Type="http://schemas.openxmlformats.org/officeDocument/2006/relationships/image" Target="../media/image305.png"/><Relationship Id="rId87" Type="http://schemas.openxmlformats.org/officeDocument/2006/relationships/image" Target="../media/image326.png"/><Relationship Id="rId61" Type="http://schemas.openxmlformats.org/officeDocument/2006/relationships/image" Target="../media/image300.png"/><Relationship Id="rId82" Type="http://schemas.openxmlformats.org/officeDocument/2006/relationships/image" Target="../media/image321.png"/><Relationship Id="rId19" Type="http://schemas.openxmlformats.org/officeDocument/2006/relationships/image" Target="../media/image258.png"/><Relationship Id="rId14" Type="http://schemas.openxmlformats.org/officeDocument/2006/relationships/image" Target="../media/image253.png"/><Relationship Id="rId30" Type="http://schemas.openxmlformats.org/officeDocument/2006/relationships/image" Target="../media/image269.png"/><Relationship Id="rId35" Type="http://schemas.openxmlformats.org/officeDocument/2006/relationships/image" Target="../media/image274.png"/><Relationship Id="rId56" Type="http://schemas.openxmlformats.org/officeDocument/2006/relationships/image" Target="../media/image295.png"/><Relationship Id="rId77" Type="http://schemas.openxmlformats.org/officeDocument/2006/relationships/image" Target="../media/image316.png"/><Relationship Id="rId100" Type="http://schemas.openxmlformats.org/officeDocument/2006/relationships/image" Target="../media/image338.png"/><Relationship Id="rId8" Type="http://schemas.openxmlformats.org/officeDocument/2006/relationships/image" Target="../media/image247.png"/><Relationship Id="rId51" Type="http://schemas.openxmlformats.org/officeDocument/2006/relationships/image" Target="../media/image290.png"/><Relationship Id="rId72" Type="http://schemas.openxmlformats.org/officeDocument/2006/relationships/image" Target="../media/image311.png"/><Relationship Id="rId93" Type="http://schemas.openxmlformats.org/officeDocument/2006/relationships/image" Target="../media/image332.png"/><Relationship Id="rId98" Type="http://schemas.openxmlformats.org/officeDocument/2006/relationships/image" Target="../media/image125.png"/><Relationship Id="rId3" Type="http://schemas.openxmlformats.org/officeDocument/2006/relationships/image" Target="../media/image2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42.png"/><Relationship Id="rId4" Type="http://schemas.openxmlformats.org/officeDocument/2006/relationships/image" Target="../media/image341.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347.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34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kubernetes.io/blog/" TargetMode="External"/><Relationship Id="rId11" Type="http://schemas.openxmlformats.org/officeDocument/2006/relationships/image" Target="../media/image345.png"/><Relationship Id="rId5" Type="http://schemas.openxmlformats.org/officeDocument/2006/relationships/hyperlink" Target="https://www.cncf.io/blog/" TargetMode="External"/><Relationship Id="rId10" Type="http://schemas.openxmlformats.org/officeDocument/2006/relationships/image" Target="../media/image344.png"/><Relationship Id="rId4" Type="http://schemas.openxmlformats.org/officeDocument/2006/relationships/hyperlink" Target="https://www.cncf.io/community/recorded-events/" TargetMode="External"/><Relationship Id="rId9" Type="http://schemas.openxmlformats.org/officeDocument/2006/relationships/image" Target="../media/image343.png"/><Relationship Id="rId14" Type="http://schemas.openxmlformats.org/officeDocument/2006/relationships/image" Target="../media/image348.png"/></Relationships>
</file>

<file path=ppt/slides/_rels/slide35.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hyperlink" Target="https://www.cncf.io/people/ambassadors/" TargetMode="External"/><Relationship Id="rId7" Type="http://schemas.openxmlformats.org/officeDocument/2006/relationships/image" Target="../media/image35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49.png"/><Relationship Id="rId5" Type="http://schemas.openxmlformats.org/officeDocument/2006/relationships/hyperlink" Target="https://www.linuxfoundation.org/membership/" TargetMode="External"/><Relationship Id="rId10" Type="http://schemas.openxmlformats.org/officeDocument/2006/relationships/image" Target="../media/image343.png"/><Relationship Id="rId4" Type="http://schemas.openxmlformats.org/officeDocument/2006/relationships/hyperlink" Target="https://kubernetes.io/partners/" TargetMode="External"/><Relationship Id="rId9" Type="http://schemas.openxmlformats.org/officeDocument/2006/relationships/image" Target="../media/image352.png"/></Relationships>
</file>

<file path=ppt/slides/_rels/slide36.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355.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354.png"/><Relationship Id="rId17" Type="http://schemas.openxmlformats.org/officeDocument/2006/relationships/image" Target="../media/image359.png"/><Relationship Id="rId2" Type="http://schemas.openxmlformats.org/officeDocument/2006/relationships/notesSlide" Target="../notesSlides/notesSlide36.xml"/><Relationship Id="rId16" Type="http://schemas.openxmlformats.org/officeDocument/2006/relationships/image" Target="../media/image358.png"/><Relationship Id="rId1" Type="http://schemas.openxmlformats.org/officeDocument/2006/relationships/slideLayout" Target="../slideLayouts/slideLayout3.xml"/><Relationship Id="rId6" Type="http://schemas.openxmlformats.org/officeDocument/2006/relationships/hyperlink" Target="https://www.cncf.io/certification/training/" TargetMode="External"/><Relationship Id="rId11" Type="http://schemas.openxmlformats.org/officeDocument/2006/relationships/image" Target="../media/image353.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357.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3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hyperlink" Target="https://www.cncf.io/people/governing-board/" TargetMode="External"/><Relationship Id="rId7" Type="http://schemas.openxmlformats.org/officeDocument/2006/relationships/image" Target="../media/image36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vents.linuxfoundation.org/about/community/" TargetMode="External"/><Relationship Id="rId5" Type="http://schemas.openxmlformats.org/officeDocument/2006/relationships/hyperlink" Target="https://events.linuxfoundation.org/" TargetMode="External"/><Relationship Id="rId4" Type="http://schemas.openxmlformats.org/officeDocument/2006/relationships/hyperlink" Target="https://github.com/cncf/foundation/blob/master/online-programs-guidelines.md#who-can-participate-in-cncf-online-progra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62.png"/><Relationship Id="rId4" Type="http://schemas.openxmlformats.org/officeDocument/2006/relationships/hyperlink" Target="https://github.com/cncf/foundation/blob/master/online-programs-guidelines.md#who-can-participate-in-cncf-online-program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63.png"/></Relationships>
</file>

<file path=ppt/slides/_rels/slide41.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uxfoundation.org/join/#benefits"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65.png"/><Relationship Id="rId4" Type="http://schemas.openxmlformats.org/officeDocument/2006/relationships/hyperlink" Target="https://www.cncf.io/people/end-user-communit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presentation/d/194SyKdHL7ws_DBOdbrXdowEJi54kIzDdDK_h-6Ag0uo/edit#slide=id.g5848242c5c_0_355"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66.png"/></Relationships>
</file>

<file path=ppt/slides/_rels/slide46.xml.rels><?xml version="1.0" encoding="UTF-8" standalone="yes"?>
<Relationships xmlns="http://schemas.openxmlformats.org/package/2006/relationships"><Relationship Id="rId3" Type="http://schemas.openxmlformats.org/officeDocument/2006/relationships/hyperlink" Target="mailto:info@cncf.io"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docs.google.com/presentation/d/1xRYuImair2r4TKw54FKJbG9G5x28pWaBl-SebmDeChY/edit#slide=id.p4"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ncf/presentations" TargetMode="External"/><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41"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8" Type="http://schemas.openxmlformats.org/officeDocument/2006/relationships/image" Target="../media/image25.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s>
</file>

<file path=ppt/slides/_rels/slide50.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3" Type="http://schemas.openxmlformats.org/officeDocument/2006/relationships/image" Target="../media/image367.png"/><Relationship Id="rId7" Type="http://schemas.openxmlformats.org/officeDocument/2006/relationships/image" Target="../media/image371.png"/><Relationship Id="rId12" Type="http://schemas.openxmlformats.org/officeDocument/2006/relationships/image" Target="../media/image376.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370.png"/><Relationship Id="rId11" Type="http://schemas.openxmlformats.org/officeDocument/2006/relationships/image" Target="../media/image375.png"/><Relationship Id="rId5" Type="http://schemas.openxmlformats.org/officeDocument/2006/relationships/image" Target="../media/image369.jpg"/><Relationship Id="rId10" Type="http://schemas.openxmlformats.org/officeDocument/2006/relationships/image" Target="../media/image374.png"/><Relationship Id="rId4" Type="http://schemas.openxmlformats.org/officeDocument/2006/relationships/image" Target="../media/image368.png"/><Relationship Id="rId9" Type="http://schemas.openxmlformats.org/officeDocument/2006/relationships/image" Target="../media/image373.png"/></Relationships>
</file>

<file path=ppt/slides/_rels/slide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dscape.cncf.io/card-mode?enduser=yes&amp;grouping=no&amp;style=flat&amp;embed=tru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347133" y="2831113"/>
            <a:ext cx="5707259" cy="122442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下载本演示文稿</a:t>
            </a:r>
            <a:r>
              <a:rPr lang="en-US" dirty="0"/>
              <a:t>，请登录：</a:t>
            </a:r>
            <a:endParaRPr dirty="0"/>
          </a:p>
          <a:p>
            <a:pPr marL="0" lvl="0" indent="0" rtl="0">
              <a:spcBef>
                <a:spcPts val="800"/>
              </a:spcBef>
              <a:spcAft>
                <a:spcPts val="0"/>
              </a:spcAft>
              <a:buNone/>
            </a:pPr>
            <a:r>
              <a:rPr lang="en-US" u="sng" dirty="0">
                <a:hlinkClick r:id="rId3"/>
              </a:rPr>
              <a:t>https://github.com/cncf/presentations</a:t>
            </a:r>
            <a:endParaRPr dirty="0"/>
          </a:p>
          <a:p>
            <a:pPr marL="0" lvl="0" indent="0" rtl="0">
              <a:spcBef>
                <a:spcPts val="800"/>
              </a:spcBef>
              <a:spcAft>
                <a:spcPts val="0"/>
              </a:spcAft>
              <a:buNone/>
            </a:pPr>
            <a:endParaRPr dirty="0"/>
          </a:p>
          <a:p>
            <a:pPr marL="0" lvl="0" indent="0" rtl="0">
              <a:spcBef>
                <a:spcPts val="800"/>
              </a:spcBef>
              <a:spcAft>
                <a:spcPts val="0"/>
              </a:spcAft>
              <a:buNone/>
            </a:pPr>
            <a:endParaRPr dirty="0"/>
          </a:p>
        </p:txBody>
      </p:sp>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4825" y="1593290"/>
            <a:ext cx="1746547" cy="1746547"/>
          </a:xfrm>
          <a:prstGeom prst="rect">
            <a:avLst/>
          </a:prstGeom>
        </p:spPr>
      </p:pic>
    </p:spTree>
    <p:extLst>
      <p:ext uri="{BB962C8B-B14F-4D97-AF65-F5344CB8AC3E}">
        <p14:creationId xmlns:p14="http://schemas.microsoft.com/office/powerpoint/2010/main" val="29654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7"/>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zh-CN" altLang="en-US" sz="1000" b="1" dirty="0">
                <a:solidFill>
                  <a:schemeClr val="dk2"/>
                </a:solidFill>
                <a:latin typeface="Century Gothic"/>
                <a:ea typeface="Century Gothic"/>
                <a:cs typeface="Century Gothic"/>
                <a:sym typeface="Century Gothic"/>
              </a:rPr>
              <a:t>学术</a:t>
            </a:r>
            <a:r>
              <a:rPr lang="en-US"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非盈利机构会员</a:t>
            </a:r>
            <a:endParaRPr sz="1000" b="1" dirty="0">
              <a:solidFill>
                <a:srgbClr val="3F4749"/>
              </a:solidFill>
              <a:latin typeface="Century Gothic"/>
              <a:ea typeface="Century Gothic"/>
              <a:cs typeface="Century Gothic"/>
              <a:sym typeface="Century Gothic"/>
            </a:endParaRPr>
          </a:p>
        </p:txBody>
      </p:sp>
      <p:sp>
        <p:nvSpPr>
          <p:cNvPr id="323" name="Google Shape;323;p27"/>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dk1"/>
              </a:buClr>
              <a:buSzPts val="1100"/>
            </a:pPr>
            <a:r>
              <a:rPr lang="zh-CN" altLang="en-US" sz="2600" b="1" dirty="0">
                <a:solidFill>
                  <a:schemeClr val="accent2"/>
                </a:solidFill>
                <a:latin typeface="Century Gothic"/>
                <a:ea typeface="Century Gothic"/>
                <a:cs typeface="Century Gothic"/>
                <a:sym typeface="Century Gothic"/>
              </a:rPr>
              <a:t>全球最大的云和软件公司</a:t>
            </a:r>
            <a:endParaRPr lang="zh-CN" altLang="en-US" sz="2700" b="1" dirty="0">
              <a:solidFill>
                <a:srgbClr val="252A60"/>
              </a:solidFill>
              <a:latin typeface="Century Gothic"/>
              <a:ea typeface="Century Gothic"/>
              <a:cs typeface="Century Gothic"/>
              <a:sym typeface="Century Gothic"/>
            </a:endParaRPr>
          </a:p>
        </p:txBody>
      </p:sp>
      <p:sp>
        <p:nvSpPr>
          <p:cNvPr id="324" name="Google Shape;324;p27"/>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325" name="Google Shape;325;p2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53334" y="1259816"/>
            <a:ext cx="777240" cy="466344"/>
          </a:xfrm>
          <a:prstGeom prst="rect">
            <a:avLst/>
          </a:prstGeom>
          <a:noFill/>
          <a:ln>
            <a:noFill/>
          </a:ln>
        </p:spPr>
      </p:pic>
      <p:pic>
        <p:nvPicPr>
          <p:cNvPr id="326" name="Google Shape;326;p2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963788" y="1254958"/>
            <a:ext cx="777240" cy="476060"/>
          </a:xfrm>
          <a:prstGeom prst="rect">
            <a:avLst/>
          </a:prstGeom>
          <a:noFill/>
          <a:ln>
            <a:noFill/>
          </a:ln>
        </p:spPr>
      </p:pic>
      <p:pic>
        <p:nvPicPr>
          <p:cNvPr id="327" name="Google Shape;327;p2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866654" y="1254958"/>
            <a:ext cx="777240" cy="476060"/>
          </a:xfrm>
          <a:prstGeom prst="rect">
            <a:avLst/>
          </a:prstGeom>
          <a:noFill/>
          <a:ln>
            <a:noFill/>
          </a:ln>
        </p:spPr>
      </p:pic>
      <p:pic>
        <p:nvPicPr>
          <p:cNvPr id="328" name="Google Shape;328;p2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769521" y="1254958"/>
            <a:ext cx="777240" cy="476060"/>
          </a:xfrm>
          <a:prstGeom prst="rect">
            <a:avLst/>
          </a:prstGeom>
          <a:noFill/>
          <a:ln>
            <a:noFill/>
          </a:ln>
        </p:spPr>
      </p:pic>
      <p:pic>
        <p:nvPicPr>
          <p:cNvPr id="329" name="Google Shape;329;p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392365" y="1201523"/>
            <a:ext cx="777240" cy="582930"/>
          </a:xfrm>
          <a:prstGeom prst="rect">
            <a:avLst/>
          </a:prstGeom>
          <a:noFill/>
          <a:ln>
            <a:noFill/>
          </a:ln>
        </p:spPr>
      </p:pic>
      <p:pic>
        <p:nvPicPr>
          <p:cNvPr id="330" name="Google Shape;330;p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0467" y="1415264"/>
            <a:ext cx="777240" cy="155448"/>
          </a:xfrm>
          <a:prstGeom prst="rect">
            <a:avLst/>
          </a:prstGeom>
          <a:noFill/>
          <a:ln>
            <a:noFill/>
          </a:ln>
        </p:spPr>
      </p:pic>
      <p:pic>
        <p:nvPicPr>
          <p:cNvPr id="331" name="Google Shape;331;p27"/>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856201" y="1151231"/>
            <a:ext cx="594360" cy="683514"/>
          </a:xfrm>
          <a:prstGeom prst="rect">
            <a:avLst/>
          </a:prstGeom>
          <a:noFill/>
          <a:ln>
            <a:noFill/>
          </a:ln>
        </p:spPr>
      </p:pic>
      <p:pic>
        <p:nvPicPr>
          <p:cNvPr id="332" name="Google Shape;332;p2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76187" y="1296696"/>
            <a:ext cx="640080" cy="392582"/>
          </a:xfrm>
          <a:prstGeom prst="rect">
            <a:avLst/>
          </a:prstGeom>
          <a:noFill/>
          <a:ln>
            <a:noFill/>
          </a:ln>
        </p:spPr>
      </p:pic>
      <p:sp>
        <p:nvSpPr>
          <p:cNvPr id="333" name="Google Shape;333;p27"/>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334" name="Google Shape;334;p2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679307" y="2055769"/>
            <a:ext cx="777240" cy="476060"/>
          </a:xfrm>
          <a:prstGeom prst="rect">
            <a:avLst/>
          </a:prstGeom>
          <a:noFill/>
          <a:ln>
            <a:noFill/>
          </a:ln>
        </p:spPr>
      </p:pic>
      <p:pic>
        <p:nvPicPr>
          <p:cNvPr id="335" name="Google Shape;335;p27"/>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488697" y="2055769"/>
            <a:ext cx="777240" cy="476060"/>
          </a:xfrm>
          <a:prstGeom prst="rect">
            <a:avLst/>
          </a:prstGeom>
          <a:noFill/>
          <a:ln>
            <a:noFill/>
          </a:ln>
        </p:spPr>
      </p:pic>
      <p:pic>
        <p:nvPicPr>
          <p:cNvPr id="336" name="Google Shape;336;p2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5641316" y="1987017"/>
            <a:ext cx="1005840" cy="613563"/>
          </a:xfrm>
          <a:prstGeom prst="rect">
            <a:avLst/>
          </a:prstGeom>
          <a:noFill/>
          <a:ln>
            <a:noFill/>
          </a:ln>
        </p:spPr>
      </p:pic>
      <p:pic>
        <p:nvPicPr>
          <p:cNvPr id="337" name="Google Shape;337;p27"/>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1577714" y="2172355"/>
            <a:ext cx="777240" cy="242888"/>
          </a:xfrm>
          <a:prstGeom prst="rect">
            <a:avLst/>
          </a:prstGeom>
          <a:noFill/>
          <a:ln>
            <a:noFill/>
          </a:ln>
        </p:spPr>
      </p:pic>
      <p:pic>
        <p:nvPicPr>
          <p:cNvPr id="338" name="Google Shape;338;p27"/>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5148966" y="3606270"/>
            <a:ext cx="640075" cy="393187"/>
          </a:xfrm>
          <a:prstGeom prst="rect">
            <a:avLst/>
          </a:prstGeom>
          <a:noFill/>
          <a:ln>
            <a:noFill/>
          </a:ln>
        </p:spPr>
      </p:pic>
      <p:pic>
        <p:nvPicPr>
          <p:cNvPr id="339" name="Google Shape;339;p27"/>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592701" y="3689436"/>
            <a:ext cx="496250" cy="226855"/>
          </a:xfrm>
          <a:prstGeom prst="rect">
            <a:avLst/>
          </a:prstGeom>
          <a:noFill/>
          <a:ln>
            <a:noFill/>
          </a:ln>
        </p:spPr>
      </p:pic>
      <p:pic>
        <p:nvPicPr>
          <p:cNvPr id="340" name="Google Shape;340;p27"/>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906406" y="3591846"/>
            <a:ext cx="457200" cy="422034"/>
          </a:xfrm>
          <a:prstGeom prst="rect">
            <a:avLst/>
          </a:prstGeom>
          <a:noFill/>
          <a:ln>
            <a:noFill/>
          </a:ln>
        </p:spPr>
      </p:pic>
      <p:pic>
        <p:nvPicPr>
          <p:cNvPr id="341" name="Google Shape;341;p27"/>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4515089" y="3607574"/>
            <a:ext cx="594350" cy="390578"/>
          </a:xfrm>
          <a:prstGeom prst="rect">
            <a:avLst/>
          </a:prstGeom>
          <a:noFill/>
          <a:ln>
            <a:noFill/>
          </a:ln>
        </p:spPr>
      </p:pic>
      <p:pic>
        <p:nvPicPr>
          <p:cNvPr id="342" name="Google Shape;342;p27"/>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7958824" y="3596815"/>
            <a:ext cx="594350" cy="412096"/>
          </a:xfrm>
          <a:prstGeom prst="rect">
            <a:avLst/>
          </a:prstGeom>
          <a:noFill/>
          <a:ln>
            <a:noFill/>
          </a:ln>
        </p:spPr>
      </p:pic>
      <p:pic>
        <p:nvPicPr>
          <p:cNvPr id="343" name="Google Shape;343;p27"/>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403133" y="3717672"/>
            <a:ext cx="758950" cy="170381"/>
          </a:xfrm>
          <a:prstGeom prst="rect">
            <a:avLst/>
          </a:prstGeom>
          <a:noFill/>
          <a:ln>
            <a:noFill/>
          </a:ln>
        </p:spPr>
      </p:pic>
      <p:pic>
        <p:nvPicPr>
          <p:cNvPr id="344" name="Google Shape;344;p27"/>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123150" y="3224998"/>
            <a:ext cx="685800" cy="127363"/>
          </a:xfrm>
          <a:prstGeom prst="rect">
            <a:avLst/>
          </a:prstGeom>
          <a:noFill/>
          <a:ln>
            <a:noFill/>
          </a:ln>
        </p:spPr>
      </p:pic>
      <p:pic>
        <p:nvPicPr>
          <p:cNvPr id="345" name="Google Shape;345;p27"/>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530700" y="3151511"/>
            <a:ext cx="548650" cy="274336"/>
          </a:xfrm>
          <a:prstGeom prst="rect">
            <a:avLst/>
          </a:prstGeom>
          <a:noFill/>
          <a:ln>
            <a:noFill/>
          </a:ln>
        </p:spPr>
      </p:pic>
      <p:pic>
        <p:nvPicPr>
          <p:cNvPr id="346" name="Google Shape;346;p27"/>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3201610" y="3716685"/>
            <a:ext cx="594350" cy="172355"/>
          </a:xfrm>
          <a:prstGeom prst="rect">
            <a:avLst/>
          </a:prstGeom>
          <a:noFill/>
          <a:ln>
            <a:noFill/>
          </a:ln>
        </p:spPr>
      </p:pic>
      <p:pic>
        <p:nvPicPr>
          <p:cNvPr id="347" name="Google Shape;347;p27"/>
          <p:cNvPicPr preferRelativeResize="0"/>
          <p:nvPr/>
        </p:nvPicPr>
        <p:blipFill>
          <a:blip r:embed="rId24" cstate="screen">
            <a:alphaModFix/>
            <a:extLst>
              <a:ext uri="{28A0092B-C50C-407E-A947-70E740481C1C}">
                <a14:useLocalDpi xmlns:a14="http://schemas.microsoft.com/office/drawing/2010/main"/>
              </a:ext>
            </a:extLst>
          </a:blip>
          <a:stretch>
            <a:fillRect/>
          </a:stretch>
        </p:blipFill>
        <p:spPr>
          <a:xfrm>
            <a:off x="5219774" y="3168155"/>
            <a:ext cx="496250" cy="241049"/>
          </a:xfrm>
          <a:prstGeom prst="rect">
            <a:avLst/>
          </a:prstGeom>
          <a:noFill/>
          <a:ln>
            <a:noFill/>
          </a:ln>
        </p:spPr>
      </p:pic>
      <p:pic>
        <p:nvPicPr>
          <p:cNvPr id="348" name="Google Shape;348;p27"/>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5759824" y="3215205"/>
            <a:ext cx="685800" cy="146949"/>
          </a:xfrm>
          <a:prstGeom prst="rect">
            <a:avLst/>
          </a:prstGeom>
          <a:noFill/>
          <a:ln>
            <a:noFill/>
          </a:ln>
        </p:spPr>
      </p:pic>
      <p:pic>
        <p:nvPicPr>
          <p:cNvPr id="349" name="Google Shape;349;p27"/>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6553895" y="3691992"/>
            <a:ext cx="685800" cy="221742"/>
          </a:xfrm>
          <a:prstGeom prst="rect">
            <a:avLst/>
          </a:prstGeom>
          <a:noFill/>
          <a:ln>
            <a:noFill/>
          </a:ln>
        </p:spPr>
      </p:pic>
      <p:pic>
        <p:nvPicPr>
          <p:cNvPr id="350" name="Google Shape;350;p27"/>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7279222" y="3660207"/>
            <a:ext cx="640075" cy="285312"/>
          </a:xfrm>
          <a:prstGeom prst="rect">
            <a:avLst/>
          </a:prstGeom>
          <a:noFill/>
          <a:ln>
            <a:noFill/>
          </a:ln>
        </p:spPr>
      </p:pic>
      <p:pic>
        <p:nvPicPr>
          <p:cNvPr id="351" name="Google Shape;351;p27"/>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7081849" y="3228100"/>
            <a:ext cx="685800" cy="121158"/>
          </a:xfrm>
          <a:prstGeom prst="rect">
            <a:avLst/>
          </a:prstGeom>
          <a:noFill/>
          <a:ln>
            <a:noFill/>
          </a:ln>
        </p:spPr>
      </p:pic>
      <p:pic>
        <p:nvPicPr>
          <p:cNvPr id="352" name="Google Shape;352;p27"/>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5828568" y="3689707"/>
            <a:ext cx="685800" cy="226313"/>
          </a:xfrm>
          <a:prstGeom prst="rect">
            <a:avLst/>
          </a:prstGeom>
          <a:noFill/>
          <a:ln>
            <a:noFill/>
          </a:ln>
        </p:spPr>
      </p:pic>
      <p:pic>
        <p:nvPicPr>
          <p:cNvPr id="353" name="Google Shape;353;p27"/>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7811449" y="3157923"/>
            <a:ext cx="594350" cy="261512"/>
          </a:xfrm>
          <a:prstGeom prst="rect">
            <a:avLst/>
          </a:prstGeom>
          <a:noFill/>
          <a:ln>
            <a:noFill/>
          </a:ln>
        </p:spPr>
      </p:pic>
      <p:pic>
        <p:nvPicPr>
          <p:cNvPr id="354" name="Google Shape;354;p27"/>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2387104" y="2222159"/>
            <a:ext cx="777225" cy="143279"/>
          </a:xfrm>
          <a:prstGeom prst="rect">
            <a:avLst/>
          </a:prstGeom>
          <a:noFill/>
          <a:ln>
            <a:noFill/>
          </a:ln>
        </p:spPr>
      </p:pic>
      <p:pic>
        <p:nvPicPr>
          <p:cNvPr id="355" name="Google Shape;355;p27"/>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1852750" y="3181973"/>
            <a:ext cx="594350" cy="213413"/>
          </a:xfrm>
          <a:prstGeom prst="rect">
            <a:avLst/>
          </a:prstGeom>
          <a:noFill/>
          <a:ln>
            <a:noFill/>
          </a:ln>
        </p:spPr>
      </p:pic>
      <p:pic>
        <p:nvPicPr>
          <p:cNvPr id="356" name="Google Shape;356;p27"/>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68663" y="2152063"/>
            <a:ext cx="685800" cy="283470"/>
          </a:xfrm>
          <a:prstGeom prst="rect">
            <a:avLst/>
          </a:prstGeom>
          <a:noFill/>
          <a:ln>
            <a:noFill/>
          </a:ln>
        </p:spPr>
      </p:pic>
      <p:pic>
        <p:nvPicPr>
          <p:cNvPr id="357" name="Google Shape;357;p27"/>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298087" y="2217369"/>
            <a:ext cx="777250" cy="152859"/>
          </a:xfrm>
          <a:prstGeom prst="rect">
            <a:avLst/>
          </a:prstGeom>
          <a:noFill/>
          <a:ln>
            <a:noFill/>
          </a:ln>
        </p:spPr>
      </p:pic>
      <p:pic>
        <p:nvPicPr>
          <p:cNvPr id="358" name="Google Shape;358;p27"/>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4679724" y="3142731"/>
            <a:ext cx="496250" cy="291897"/>
          </a:xfrm>
          <a:prstGeom prst="rect">
            <a:avLst/>
          </a:prstGeom>
          <a:noFill/>
          <a:ln>
            <a:noFill/>
          </a:ln>
        </p:spPr>
      </p:pic>
      <p:pic>
        <p:nvPicPr>
          <p:cNvPr id="359" name="Google Shape;359;p27"/>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5779560" y="4509523"/>
            <a:ext cx="640075" cy="142134"/>
          </a:xfrm>
          <a:prstGeom prst="rect">
            <a:avLst/>
          </a:prstGeom>
          <a:noFill/>
          <a:ln>
            <a:noFill/>
          </a:ln>
        </p:spPr>
      </p:pic>
      <p:pic>
        <p:nvPicPr>
          <p:cNvPr id="360" name="Google Shape;360;p27"/>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3341894" y="1186213"/>
            <a:ext cx="496267" cy="613550"/>
          </a:xfrm>
          <a:prstGeom prst="rect">
            <a:avLst/>
          </a:prstGeom>
          <a:noFill/>
          <a:ln>
            <a:noFill/>
          </a:ln>
        </p:spPr>
      </p:pic>
      <p:pic>
        <p:nvPicPr>
          <p:cNvPr id="361" name="Google Shape;361;p27"/>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3222387" y="4742999"/>
            <a:ext cx="411600" cy="296400"/>
          </a:xfrm>
          <a:prstGeom prst="rect">
            <a:avLst/>
          </a:prstGeom>
          <a:noFill/>
          <a:ln>
            <a:noFill/>
          </a:ln>
        </p:spPr>
      </p:pic>
      <p:pic>
        <p:nvPicPr>
          <p:cNvPr id="362" name="Google Shape;362;p27"/>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5510133" y="4695747"/>
            <a:ext cx="411480" cy="390905"/>
          </a:xfrm>
          <a:prstGeom prst="rect">
            <a:avLst/>
          </a:prstGeom>
          <a:noFill/>
          <a:ln>
            <a:noFill/>
          </a:ln>
        </p:spPr>
      </p:pic>
      <p:pic>
        <p:nvPicPr>
          <p:cNvPr id="363" name="Google Shape;363;p27"/>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2729337" y="4464628"/>
            <a:ext cx="411479" cy="231926"/>
          </a:xfrm>
          <a:prstGeom prst="rect">
            <a:avLst/>
          </a:prstGeom>
          <a:noFill/>
          <a:ln>
            <a:noFill/>
          </a:ln>
        </p:spPr>
      </p:pic>
      <p:pic>
        <p:nvPicPr>
          <p:cNvPr id="364" name="Google Shape;364;p27"/>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5196949" y="4453406"/>
            <a:ext cx="411480" cy="254369"/>
          </a:xfrm>
          <a:prstGeom prst="rect">
            <a:avLst/>
          </a:prstGeom>
          <a:noFill/>
          <a:ln>
            <a:noFill/>
          </a:ln>
        </p:spPr>
      </p:pic>
      <p:pic>
        <p:nvPicPr>
          <p:cNvPr id="365" name="Google Shape;365;p27"/>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6590766" y="4490813"/>
            <a:ext cx="411480" cy="179555"/>
          </a:xfrm>
          <a:prstGeom prst="rect">
            <a:avLst/>
          </a:prstGeom>
          <a:noFill/>
          <a:ln>
            <a:noFill/>
          </a:ln>
        </p:spPr>
      </p:pic>
      <p:pic>
        <p:nvPicPr>
          <p:cNvPr id="366" name="Google Shape;366;p27"/>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3894558" y="4513258"/>
            <a:ext cx="411480" cy="134666"/>
          </a:xfrm>
          <a:prstGeom prst="rect">
            <a:avLst/>
          </a:prstGeom>
          <a:noFill/>
          <a:ln>
            <a:noFill/>
          </a:ln>
        </p:spPr>
      </p:pic>
      <p:pic>
        <p:nvPicPr>
          <p:cNvPr id="367" name="Google Shape;367;p27"/>
          <p:cNvPicPr preferRelativeResize="0"/>
          <p:nvPr/>
        </p:nvPicPr>
        <p:blipFill rotWithShape="1">
          <a:blip r:embed="rId44" cstate="screen">
            <a:alphaModFix/>
            <a:extLst>
              <a:ext uri="{28A0092B-C50C-407E-A947-70E740481C1C}">
                <a14:useLocalDpi xmlns:a14="http://schemas.microsoft.com/office/drawing/2010/main"/>
              </a:ext>
            </a:extLst>
          </a:blip>
          <a:srcRect/>
          <a:stretch/>
        </p:blipFill>
        <p:spPr>
          <a:xfrm>
            <a:off x="2146727" y="4487073"/>
            <a:ext cx="411480" cy="187036"/>
          </a:xfrm>
          <a:prstGeom prst="rect">
            <a:avLst/>
          </a:prstGeom>
          <a:noFill/>
          <a:ln>
            <a:noFill/>
          </a:ln>
        </p:spPr>
      </p:pic>
      <p:pic>
        <p:nvPicPr>
          <p:cNvPr id="368" name="Google Shape;368;p27"/>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634036" y="4514754"/>
            <a:ext cx="411480" cy="131674"/>
          </a:xfrm>
          <a:prstGeom prst="rect">
            <a:avLst/>
          </a:prstGeom>
          <a:noFill/>
          <a:ln>
            <a:noFill/>
          </a:ln>
        </p:spPr>
      </p:pic>
      <p:pic>
        <p:nvPicPr>
          <p:cNvPr id="369" name="Google Shape;369;p27"/>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3311947" y="4509517"/>
            <a:ext cx="411480" cy="142148"/>
          </a:xfrm>
          <a:prstGeom prst="rect">
            <a:avLst/>
          </a:prstGeom>
          <a:noFill/>
          <a:ln>
            <a:noFill/>
          </a:ln>
        </p:spPr>
      </p:pic>
      <p:pic>
        <p:nvPicPr>
          <p:cNvPr id="370" name="Google Shape;370;p27"/>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51425" y="4543183"/>
            <a:ext cx="411480" cy="74815"/>
          </a:xfrm>
          <a:prstGeom prst="rect">
            <a:avLst/>
          </a:prstGeom>
          <a:noFill/>
          <a:ln>
            <a:noFill/>
          </a:ln>
        </p:spPr>
      </p:pic>
      <p:pic>
        <p:nvPicPr>
          <p:cNvPr id="371" name="Google Shape;371;p27"/>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3711673" y="4837315"/>
            <a:ext cx="685800" cy="107769"/>
          </a:xfrm>
          <a:prstGeom prst="rect">
            <a:avLst/>
          </a:prstGeom>
          <a:noFill/>
          <a:ln>
            <a:noFill/>
          </a:ln>
        </p:spPr>
      </p:pic>
      <p:pic>
        <p:nvPicPr>
          <p:cNvPr id="372" name="Google Shape;372;p27"/>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1216646" y="4522405"/>
            <a:ext cx="758950" cy="116372"/>
          </a:xfrm>
          <a:prstGeom prst="rect">
            <a:avLst/>
          </a:prstGeom>
          <a:noFill/>
          <a:ln>
            <a:noFill/>
          </a:ln>
        </p:spPr>
      </p:pic>
      <p:pic>
        <p:nvPicPr>
          <p:cNvPr id="373" name="Google Shape;373;p27"/>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8606238" y="4510486"/>
            <a:ext cx="457200" cy="140210"/>
          </a:xfrm>
          <a:prstGeom prst="rect">
            <a:avLst/>
          </a:prstGeom>
          <a:noFill/>
          <a:ln>
            <a:noFill/>
          </a:ln>
        </p:spPr>
      </p:pic>
      <p:pic>
        <p:nvPicPr>
          <p:cNvPr id="374" name="Google Shape;374;p27"/>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4883798" y="4768667"/>
            <a:ext cx="548650" cy="245065"/>
          </a:xfrm>
          <a:prstGeom prst="rect">
            <a:avLst/>
          </a:prstGeom>
          <a:noFill/>
          <a:ln>
            <a:noFill/>
          </a:ln>
        </p:spPr>
      </p:pic>
      <p:pic>
        <p:nvPicPr>
          <p:cNvPr id="375" name="Google Shape;375;p27"/>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4477169" y="4496469"/>
            <a:ext cx="548650" cy="168243"/>
          </a:xfrm>
          <a:prstGeom prst="rect">
            <a:avLst/>
          </a:prstGeom>
          <a:noFill/>
          <a:ln>
            <a:noFill/>
          </a:ln>
        </p:spPr>
      </p:pic>
      <p:pic>
        <p:nvPicPr>
          <p:cNvPr id="376" name="Google Shape;376;p27"/>
          <p:cNvPicPr preferRelativeResize="0"/>
          <p:nvPr/>
        </p:nvPicPr>
        <p:blipFill>
          <a:blip r:embed="rId53" cstate="screen">
            <a:alphaModFix/>
            <a:extLst>
              <a:ext uri="{28A0092B-C50C-407E-A947-70E740481C1C}">
                <a14:useLocalDpi xmlns:a14="http://schemas.microsoft.com/office/drawing/2010/main"/>
              </a:ext>
            </a:extLst>
          </a:blip>
          <a:stretch>
            <a:fillRect/>
          </a:stretch>
        </p:blipFill>
        <p:spPr>
          <a:xfrm>
            <a:off x="6672388" y="1209067"/>
            <a:ext cx="594350" cy="567842"/>
          </a:xfrm>
          <a:prstGeom prst="rect">
            <a:avLst/>
          </a:prstGeom>
          <a:noFill/>
          <a:ln>
            <a:noFill/>
          </a:ln>
        </p:spPr>
      </p:pic>
      <p:pic>
        <p:nvPicPr>
          <p:cNvPr id="377" name="Google Shape;377;p27"/>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75300" y="3082879"/>
            <a:ext cx="411600" cy="411600"/>
          </a:xfrm>
          <a:prstGeom prst="rect">
            <a:avLst/>
          </a:prstGeom>
          <a:noFill/>
          <a:ln>
            <a:noFill/>
          </a:ln>
        </p:spPr>
      </p:pic>
      <p:pic>
        <p:nvPicPr>
          <p:cNvPr id="378" name="Google Shape;378;p27"/>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3196480" y="2032897"/>
            <a:ext cx="640075" cy="521804"/>
          </a:xfrm>
          <a:prstGeom prst="rect">
            <a:avLst/>
          </a:prstGeom>
          <a:noFill/>
          <a:ln>
            <a:noFill/>
          </a:ln>
        </p:spPr>
      </p:pic>
      <p:pic>
        <p:nvPicPr>
          <p:cNvPr id="379" name="Google Shape;379;p27"/>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6489424" y="3211869"/>
            <a:ext cx="548625" cy="153622"/>
          </a:xfrm>
          <a:prstGeom prst="rect">
            <a:avLst/>
          </a:prstGeom>
          <a:noFill/>
          <a:ln>
            <a:noFill/>
          </a:ln>
        </p:spPr>
      </p:pic>
      <p:pic>
        <p:nvPicPr>
          <p:cNvPr id="380" name="Google Shape;380;p27"/>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7938857" y="4533447"/>
            <a:ext cx="496250" cy="94288"/>
          </a:xfrm>
          <a:prstGeom prst="rect">
            <a:avLst/>
          </a:prstGeom>
          <a:noFill/>
          <a:ln>
            <a:noFill/>
          </a:ln>
        </p:spPr>
      </p:pic>
      <p:pic>
        <p:nvPicPr>
          <p:cNvPr id="381" name="Google Shape;381;p27"/>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8449600" y="3217813"/>
            <a:ext cx="685800" cy="141732"/>
          </a:xfrm>
          <a:prstGeom prst="rect">
            <a:avLst/>
          </a:prstGeom>
          <a:noFill/>
          <a:ln>
            <a:noFill/>
          </a:ln>
        </p:spPr>
      </p:pic>
      <p:pic>
        <p:nvPicPr>
          <p:cNvPr id="382" name="Google Shape;382;p27"/>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3311949" y="3191603"/>
            <a:ext cx="594350" cy="194152"/>
          </a:xfrm>
          <a:prstGeom prst="rect">
            <a:avLst/>
          </a:prstGeom>
          <a:noFill/>
          <a:ln>
            <a:noFill/>
          </a:ln>
        </p:spPr>
      </p:pic>
      <p:pic>
        <p:nvPicPr>
          <p:cNvPr id="383" name="Google Shape;383;p27"/>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50475" y="3708758"/>
            <a:ext cx="594350" cy="188211"/>
          </a:xfrm>
          <a:prstGeom prst="rect">
            <a:avLst/>
          </a:prstGeom>
          <a:noFill/>
          <a:ln>
            <a:noFill/>
          </a:ln>
        </p:spPr>
      </p:pic>
      <p:pic>
        <p:nvPicPr>
          <p:cNvPr id="384" name="Google Shape;384;p27"/>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7173377" y="4460014"/>
            <a:ext cx="594350" cy="241153"/>
          </a:xfrm>
          <a:prstGeom prst="rect">
            <a:avLst/>
          </a:prstGeom>
          <a:noFill/>
          <a:ln>
            <a:noFill/>
          </a:ln>
        </p:spPr>
      </p:pic>
      <p:pic>
        <p:nvPicPr>
          <p:cNvPr id="385" name="Google Shape;385;p27"/>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4475158" y="4716399"/>
            <a:ext cx="330955" cy="349600"/>
          </a:xfrm>
          <a:prstGeom prst="rect">
            <a:avLst/>
          </a:prstGeom>
          <a:noFill/>
          <a:ln>
            <a:noFill/>
          </a:ln>
        </p:spPr>
      </p:pic>
      <p:pic>
        <p:nvPicPr>
          <p:cNvPr id="386" name="Google Shape;386;p27"/>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684352" y="3704794"/>
            <a:ext cx="594350" cy="196138"/>
          </a:xfrm>
          <a:prstGeom prst="rect">
            <a:avLst/>
          </a:prstGeom>
          <a:noFill/>
          <a:ln>
            <a:noFill/>
          </a:ln>
        </p:spPr>
      </p:pic>
      <p:pic>
        <p:nvPicPr>
          <p:cNvPr id="387" name="Google Shape;387;p27"/>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1318229" y="3636941"/>
            <a:ext cx="548650" cy="331843"/>
          </a:xfrm>
          <a:prstGeom prst="rect">
            <a:avLst/>
          </a:prstGeom>
          <a:noFill/>
          <a:ln>
            <a:noFill/>
          </a:ln>
        </p:spPr>
      </p:pic>
      <p:pic>
        <p:nvPicPr>
          <p:cNvPr id="388" name="Google Shape;388;p27"/>
          <p:cNvPicPr preferRelativeResize="0"/>
          <p:nvPr/>
        </p:nvPicPr>
        <p:blipFill rotWithShape="1">
          <a:blip r:embed="rId65" cstate="screen">
            <a:alphaModFix/>
            <a:extLst>
              <a:ext uri="{28A0092B-C50C-407E-A947-70E740481C1C}">
                <a14:useLocalDpi xmlns:a14="http://schemas.microsoft.com/office/drawing/2010/main"/>
              </a:ext>
            </a:extLst>
          </a:blip>
          <a:srcRect/>
          <a:stretch/>
        </p:blipFill>
        <p:spPr>
          <a:xfrm>
            <a:off x="8295231" y="1318187"/>
            <a:ext cx="827246" cy="349600"/>
          </a:xfrm>
          <a:prstGeom prst="rect">
            <a:avLst/>
          </a:prstGeom>
          <a:noFill/>
          <a:ln>
            <a:noFill/>
          </a:ln>
        </p:spPr>
      </p:pic>
      <p:pic>
        <p:nvPicPr>
          <p:cNvPr id="389" name="Google Shape;389;p27"/>
          <p:cNvPicPr preferRelativeResize="0"/>
          <p:nvPr/>
        </p:nvPicPr>
        <p:blipFill>
          <a:blip r:embed="rId66" cstate="screen">
            <a:alphaModFix/>
            <a:extLst>
              <a:ext uri="{28A0092B-C50C-407E-A947-70E740481C1C}">
                <a14:useLocalDpi xmlns:a14="http://schemas.microsoft.com/office/drawing/2010/main"/>
              </a:ext>
            </a:extLst>
          </a:blip>
          <a:stretch>
            <a:fillRect/>
          </a:stretch>
        </p:blipFill>
        <p:spPr>
          <a:xfrm>
            <a:off x="3868705" y="2226240"/>
            <a:ext cx="827250" cy="135117"/>
          </a:xfrm>
          <a:prstGeom prst="rect">
            <a:avLst/>
          </a:prstGeom>
          <a:noFill/>
          <a:ln>
            <a:noFill/>
          </a:ln>
        </p:spPr>
      </p:pic>
      <p:pic>
        <p:nvPicPr>
          <p:cNvPr id="390" name="Google Shape;390;p27"/>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4728105" y="2127873"/>
            <a:ext cx="881060" cy="331850"/>
          </a:xfrm>
          <a:prstGeom prst="rect">
            <a:avLst/>
          </a:prstGeom>
          <a:noFill/>
          <a:ln>
            <a:noFill/>
          </a:ln>
        </p:spPr>
      </p:pic>
      <p:pic>
        <p:nvPicPr>
          <p:cNvPr id="391" name="Google Shape;391;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2490900" y="3186341"/>
            <a:ext cx="777250" cy="204676"/>
          </a:xfrm>
          <a:prstGeom prst="rect">
            <a:avLst/>
          </a:prstGeom>
          <a:noFill/>
          <a:ln>
            <a:noFill/>
          </a:ln>
        </p:spPr>
      </p:pic>
      <p:pic>
        <p:nvPicPr>
          <p:cNvPr id="392" name="Google Shape;392;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786613" y="2152128"/>
            <a:ext cx="758950" cy="283341"/>
          </a:xfrm>
          <a:prstGeom prst="rect">
            <a:avLst/>
          </a:prstGeom>
          <a:noFill/>
          <a:ln>
            <a:noFill/>
          </a:ln>
        </p:spPr>
      </p:pic>
      <p:pic>
        <p:nvPicPr>
          <p:cNvPr id="393" name="Google Shape;393;p27"/>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3950100" y="3226957"/>
            <a:ext cx="685825" cy="123444"/>
          </a:xfrm>
          <a:prstGeom prst="rect">
            <a:avLst/>
          </a:prstGeom>
          <a:noFill/>
          <a:ln>
            <a:noFill/>
          </a:ln>
        </p:spPr>
      </p:pic>
      <p:pic>
        <p:nvPicPr>
          <p:cNvPr id="394" name="Google Shape;394;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3835487" y="3717524"/>
            <a:ext cx="640075" cy="170679"/>
          </a:xfrm>
          <a:prstGeom prst="rect">
            <a:avLst/>
          </a:prstGeom>
          <a:noFill/>
          <a:ln>
            <a:noFill/>
          </a:ln>
        </p:spPr>
      </p:pic>
    </p:spTree>
    <p:extLst>
      <p:ext uri="{BB962C8B-B14F-4D97-AF65-F5344CB8AC3E}">
        <p14:creationId xmlns:p14="http://schemas.microsoft.com/office/powerpoint/2010/main" val="124152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0"/>
          <p:cNvSpPr txBox="1">
            <a:spLocks noGrp="1"/>
          </p:cNvSpPr>
          <p:nvPr>
            <p:ph type="title"/>
          </p:nvPr>
        </p:nvSpPr>
        <p:spPr>
          <a:xfrm>
            <a:off x="85750"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zh-CN" altLang="en-US" dirty="0"/>
              <a:t>以及各类创新性企业</a:t>
            </a:r>
            <a:r>
              <a:rPr lang="en-US" altLang="zh-CN" dirty="0"/>
              <a:t> - </a:t>
            </a:r>
            <a:r>
              <a:rPr lang="en-US" altLang="zh-CN" u="sng" dirty="0">
                <a:solidFill>
                  <a:schemeClr val="hlink"/>
                </a:solidFill>
                <a:hlinkClick r:id="rId3"/>
              </a:rPr>
              <a:t>630+ members</a:t>
            </a:r>
            <a:r>
              <a:rPr lang="en-US" altLang="zh-CN" dirty="0"/>
              <a:t> </a:t>
            </a:r>
            <a:endParaRPr i="0" u="none" strike="noStrike" cap="none" dirty="0"/>
          </a:p>
        </p:txBody>
      </p:sp>
      <p:pic>
        <p:nvPicPr>
          <p:cNvPr id="369" name="Google Shape;369;p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2400" y="1235414"/>
            <a:ext cx="8839199" cy="3135392"/>
          </a:xfrm>
          <a:prstGeom prst="rect">
            <a:avLst/>
          </a:prstGeom>
          <a:noFill/>
          <a:ln>
            <a:noFill/>
          </a:ln>
        </p:spPr>
      </p:pic>
      <p:pic>
        <p:nvPicPr>
          <p:cNvPr id="370" name="Google Shape;370;p20"/>
          <p:cNvPicPr preferRelativeResize="0"/>
          <p:nvPr/>
        </p:nvPicPr>
        <p:blipFill>
          <a:blip r:embed="rId5">
            <a:alphaModFix/>
          </a:blip>
          <a:stretch>
            <a:fillRect/>
          </a:stretch>
        </p:blipFill>
        <p:spPr>
          <a:xfrm>
            <a:off x="0" y="1265598"/>
            <a:ext cx="9143999" cy="3075028"/>
          </a:xfrm>
          <a:prstGeom prst="rect">
            <a:avLst/>
          </a:prstGeom>
          <a:noFill/>
          <a:ln>
            <a:noFill/>
          </a:ln>
        </p:spPr>
      </p:pic>
      <p:sp>
        <p:nvSpPr>
          <p:cNvPr id="371" name="Google Shape;371;p20"/>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Silver Members</a:t>
            </a:r>
            <a:endParaRPr sz="1000" b="1" i="0" u="none" strike="noStrike" cap="none">
              <a:solidFill>
                <a:srgbClr val="3F4749"/>
              </a:solidFill>
              <a:latin typeface="Century Gothic"/>
              <a:ea typeface="Century Gothic"/>
              <a:cs typeface="Century Gothic"/>
              <a:sym typeface="Century Gothic"/>
            </a:endParaRPr>
          </a:p>
        </p:txBody>
      </p:sp>
      <p:sp>
        <p:nvSpPr>
          <p:cNvPr id="372" name="Google Shape;372;p20"/>
          <p:cNvSpPr txBox="1"/>
          <p:nvPr/>
        </p:nvSpPr>
        <p:spPr>
          <a:xfrm>
            <a:off x="4419600" y="4370800"/>
            <a:ext cx="457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Century Gothic"/>
                <a:ea typeface="Century Gothic"/>
                <a:cs typeface="Century Gothic"/>
                <a:sym typeface="Century Gothic"/>
                <a:hlinkClick r:id="rId3"/>
              </a:rPr>
              <a:t>See all Silver members in the member landscape! </a:t>
            </a:r>
            <a:endParaRPr>
              <a:latin typeface="Century Gothic"/>
              <a:ea typeface="Century Gothic"/>
              <a:cs typeface="Century Gothic"/>
              <a:sym typeface="Century Gothic"/>
            </a:endParaRPr>
          </a:p>
        </p:txBody>
      </p:sp>
    </p:spTree>
    <p:extLst>
      <p:ext uri="{BB962C8B-B14F-4D97-AF65-F5344CB8AC3E}">
        <p14:creationId xmlns:p14="http://schemas.microsoft.com/office/powerpoint/2010/main" val="1519367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099"/>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 </a:t>
            </a:r>
            <a:r>
              <a:rPr lang="en-US" i="0" u="none" strike="noStrike" cap="none" dirty="0">
                <a:solidFill>
                  <a:schemeClr val="tx1"/>
                </a:solidFill>
                <a:latin typeface="Century Gothic" panose="020B0502020202020204"/>
                <a:ea typeface="Century Gothic" panose="020B0502020202020204"/>
                <a:cs typeface="Century Gothic" panose="020B0502020202020204"/>
                <a:sym typeface="Century Gothic" panose="020B0502020202020204"/>
              </a:rPr>
              <a:t>中国区会员</a:t>
            </a:r>
          </a:p>
        </p:txBody>
      </p:sp>
      <p:pic>
        <p:nvPicPr>
          <p:cNvPr id="47" name="Shape 605"/>
          <p:cNvPicPr preferRelativeResize="0">
            <a:picLocks noChangeAspect="1"/>
          </p:cNvPicPr>
          <p:nvPr/>
        </p:nvPicPr>
        <p:blipFill rotWithShape="1">
          <a:blip r:embed="rId3" cstate="screen">
            <a:extLst>
              <a:ext uri="{28A0092B-C50C-407E-A947-70E740481C1C}">
                <a14:useLocalDpi xmlns:a14="http://schemas.microsoft.com/office/drawing/2010/main"/>
              </a:ext>
            </a:extLst>
          </a:blip>
          <a:srcRect t="-8774" b="-12247"/>
          <a:stretch>
            <a:fillRect/>
          </a:stretch>
        </p:blipFill>
        <p:spPr>
          <a:xfrm>
            <a:off x="83986" y="3715392"/>
            <a:ext cx="609000" cy="578966"/>
          </a:xfrm>
          <a:prstGeom prst="rect">
            <a:avLst/>
          </a:prstGeom>
          <a:noFill/>
          <a:ln>
            <a:noFill/>
          </a:ln>
        </p:spPr>
      </p:pic>
      <p:pic>
        <p:nvPicPr>
          <p:cNvPr id="53" name="Shape 566"/>
          <p:cNvPicPr preferRelativeResize="0">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5744" y="3403674"/>
            <a:ext cx="663900" cy="406642"/>
          </a:xfrm>
          <a:prstGeom prst="rect">
            <a:avLst/>
          </a:prstGeom>
          <a:noFill/>
          <a:ln>
            <a:noFill/>
          </a:ln>
        </p:spPr>
      </p:pic>
      <p:pic>
        <p:nvPicPr>
          <p:cNvPr id="54" name="Shape 568"/>
          <p:cNvPicPr preferRelativeResize="0">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3269" y="2572074"/>
            <a:ext cx="693731" cy="186136"/>
          </a:xfrm>
          <a:prstGeom prst="rect">
            <a:avLst/>
          </a:prstGeom>
          <a:noFill/>
          <a:ln>
            <a:noFill/>
          </a:ln>
        </p:spPr>
      </p:pic>
      <p:pic>
        <p:nvPicPr>
          <p:cNvPr id="45" name="Google Shape;1024;p100"/>
          <p:cNvPicPr preferRelativeResize="0">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5404" y="3523060"/>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screen">
            <a:extLst>
              <a:ext uri="{28A0092B-C50C-407E-A947-70E740481C1C}">
                <a14:useLocalDpi xmlns:a14="http://schemas.microsoft.com/office/drawing/2010/main"/>
              </a:ext>
            </a:extLst>
          </a:blip>
          <a:srcRect/>
          <a:stretch>
            <a:fillRect/>
          </a:stretch>
        </p:blipFill>
        <p:spPr>
          <a:xfrm>
            <a:off x="2241695" y="2799326"/>
            <a:ext cx="485700" cy="523210"/>
          </a:xfrm>
          <a:prstGeom prst="rect">
            <a:avLst/>
          </a:prstGeom>
          <a:noFill/>
          <a:ln>
            <a:noFill/>
          </a:ln>
        </p:spPr>
      </p:pic>
      <p:pic>
        <p:nvPicPr>
          <p:cNvPr id="7" name="图片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14403" y="77826"/>
            <a:ext cx="884761" cy="884761"/>
          </a:xfrm>
          <a:prstGeom prst="rect">
            <a:avLst/>
          </a:prstGeom>
        </p:spPr>
      </p:pic>
      <p:pic>
        <p:nvPicPr>
          <p:cNvPr id="52" name="Google Shape;1167;p103"/>
          <p:cNvPicPr preferRelativeResize="0">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72458" y="4450593"/>
            <a:ext cx="777240" cy="130162"/>
          </a:xfrm>
          <a:prstGeom prst="rect">
            <a:avLst/>
          </a:prstGeom>
          <a:noFill/>
          <a:ln>
            <a:noFill/>
          </a:ln>
        </p:spPr>
      </p:pic>
      <p:pic>
        <p:nvPicPr>
          <p:cNvPr id="64" name="Google Shape;1002;p102"/>
          <p:cNvPicPr preferRelativeResize="0">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70142" y="3385068"/>
            <a:ext cx="446801" cy="446800"/>
          </a:xfrm>
          <a:prstGeom prst="rect">
            <a:avLst/>
          </a:prstGeom>
          <a:noFill/>
          <a:ln>
            <a:noFill/>
          </a:ln>
        </p:spPr>
      </p:pic>
      <p:pic>
        <p:nvPicPr>
          <p:cNvPr id="81" name="Google Shape;1116;p101"/>
          <p:cNvPicPr preferRelativeResize="0">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837287" y="4673354"/>
            <a:ext cx="513600" cy="394122"/>
          </a:xfrm>
          <a:prstGeom prst="rect">
            <a:avLst/>
          </a:prstGeom>
          <a:noFill/>
          <a:ln>
            <a:noFill/>
          </a:ln>
        </p:spPr>
      </p:pic>
      <p:pic>
        <p:nvPicPr>
          <p:cNvPr id="69" name="Google Shape;1191;p138"/>
          <p:cNvPicPr preferRelativeResize="0">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35721" y="1879699"/>
            <a:ext cx="569037" cy="255337"/>
          </a:xfrm>
          <a:prstGeom prst="rect">
            <a:avLst/>
          </a:prstGeom>
          <a:noFill/>
          <a:ln>
            <a:noFill/>
          </a:ln>
        </p:spPr>
      </p:pic>
      <p:pic>
        <p:nvPicPr>
          <p:cNvPr id="71" name="Google Shape;1297;p139"/>
          <p:cNvPicPr preferRelativeResize="0">
            <a:picLocks noChangeAspect="1"/>
          </p:cNvPicPr>
          <p:nvPr/>
        </p:nvPicPr>
        <p:blipFill rotWithShape="1">
          <a:blip r:embed="rId13" cstate="screen">
            <a:extLst>
              <a:ext uri="{28A0092B-C50C-407E-A947-70E740481C1C}">
                <a14:useLocalDpi xmlns:a14="http://schemas.microsoft.com/office/drawing/2010/main"/>
              </a:ext>
            </a:extLst>
          </a:blip>
          <a:srcRect/>
          <a:stretch>
            <a:fillRect/>
          </a:stretch>
        </p:blipFill>
        <p:spPr>
          <a:xfrm>
            <a:off x="4885672" y="2534433"/>
            <a:ext cx="636000" cy="288004"/>
          </a:xfrm>
          <a:prstGeom prst="rect">
            <a:avLst/>
          </a:prstGeom>
          <a:noFill/>
          <a:ln>
            <a:noFill/>
          </a:ln>
        </p:spPr>
      </p:pic>
      <p:pic>
        <p:nvPicPr>
          <p:cNvPr id="73" name="Google Shape;1252;p139"/>
          <p:cNvPicPr preferRelativeResize="0">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27037" y="3506098"/>
            <a:ext cx="636000" cy="241676"/>
          </a:xfrm>
          <a:prstGeom prst="rect">
            <a:avLst/>
          </a:prstGeom>
          <a:noFill/>
          <a:ln>
            <a:noFill/>
          </a:ln>
        </p:spPr>
      </p:pic>
      <p:pic>
        <p:nvPicPr>
          <p:cNvPr id="74" name="Google Shape;1358;p140"/>
          <p:cNvPicPr preferRelativeResize="0">
            <a:picLocks noChangeAspect="1"/>
          </p:cNvPicPr>
          <p:nvPr/>
        </p:nvPicPr>
        <p:blipFill rotWithShape="1">
          <a:blip r:embed="rId15" cstate="screen">
            <a:extLst>
              <a:ext uri="{28A0092B-C50C-407E-A947-70E740481C1C}">
                <a14:useLocalDpi xmlns:a14="http://schemas.microsoft.com/office/drawing/2010/main"/>
              </a:ext>
            </a:extLst>
          </a:blip>
          <a:srcRect/>
          <a:stretch>
            <a:fillRect/>
          </a:stretch>
        </p:blipFill>
        <p:spPr>
          <a:xfrm>
            <a:off x="4553852" y="4326686"/>
            <a:ext cx="663900" cy="353700"/>
          </a:xfrm>
          <a:prstGeom prst="rect">
            <a:avLst/>
          </a:prstGeom>
          <a:noFill/>
          <a:ln>
            <a:noFill/>
          </a:ln>
        </p:spPr>
      </p:pic>
      <p:pic>
        <p:nvPicPr>
          <p:cNvPr id="51" name="Google Shape;1202;p138"/>
          <p:cNvPicPr preferRelativeResize="0">
            <a:picLocks noChangeAspect="1"/>
          </p:cNvPicPr>
          <p:nvPr/>
        </p:nvPicPr>
        <p:blipFill rotWithShape="1">
          <a:blip r:embed="rId16" cstate="screen">
            <a:extLst>
              <a:ext uri="{28A0092B-C50C-407E-A947-70E740481C1C}">
                <a14:useLocalDpi xmlns:a14="http://schemas.microsoft.com/office/drawing/2010/main"/>
              </a:ext>
            </a:extLst>
          </a:blip>
          <a:srcRect/>
          <a:stretch>
            <a:fillRect/>
          </a:stretch>
        </p:blipFill>
        <p:spPr>
          <a:xfrm>
            <a:off x="7252382" y="1591481"/>
            <a:ext cx="788912" cy="566542"/>
          </a:xfrm>
          <a:prstGeom prst="rect">
            <a:avLst/>
          </a:prstGeom>
          <a:noFill/>
          <a:ln>
            <a:noFill/>
          </a:ln>
        </p:spPr>
      </p:pic>
      <p:pic>
        <p:nvPicPr>
          <p:cNvPr id="2" name="Picture 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858349" y="2647889"/>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534537" y="134536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184475" y="1626919"/>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604" y="973913"/>
            <a:ext cx="3307826"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白金会员</a:t>
            </a:r>
            <a:endParaRPr lang="en-US" sz="1001" b="1" dirty="0"/>
          </a:p>
        </p:txBody>
      </p:sp>
      <p:sp>
        <p:nvSpPr>
          <p:cNvPr id="72" name="TextBox 71"/>
          <p:cNvSpPr txBox="1"/>
          <p:nvPr/>
        </p:nvSpPr>
        <p:spPr>
          <a:xfrm>
            <a:off x="3944732" y="973913"/>
            <a:ext cx="4942937"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黃金会员</a:t>
            </a:r>
            <a:endParaRPr lang="en-US" sz="1001" b="1" dirty="0"/>
          </a:p>
        </p:txBody>
      </p:sp>
      <p:sp>
        <p:nvSpPr>
          <p:cNvPr id="75" name="TextBox 74"/>
          <p:cNvSpPr txBox="1"/>
          <p:nvPr/>
        </p:nvSpPr>
        <p:spPr>
          <a:xfrm>
            <a:off x="257175" y="2185296"/>
            <a:ext cx="681996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err="1"/>
              <a:t>银牌会员</a:t>
            </a:r>
            <a:endParaRPr lang="en-US" sz="1001" b="1" dirty="0"/>
          </a:p>
        </p:txBody>
      </p:sp>
      <p:sp>
        <p:nvSpPr>
          <p:cNvPr id="76" name="TextBox 75"/>
          <p:cNvSpPr txBox="1"/>
          <p:nvPr/>
        </p:nvSpPr>
        <p:spPr>
          <a:xfrm>
            <a:off x="7464838" y="2190202"/>
            <a:ext cx="1463040" cy="246349"/>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1" b="1" dirty="0"/>
              <a:t>Academic/Nonprofit</a:t>
            </a:r>
          </a:p>
        </p:txBody>
      </p:sp>
      <p:pic>
        <p:nvPicPr>
          <p:cNvPr id="91" name="Google Shape;1319;p139"/>
          <p:cNvPicPr preferRelativeResize="0">
            <a:picLocks noChangeAspect="1"/>
          </p:cNvPicPr>
          <p:nvPr/>
        </p:nvPicPr>
        <p:blipFill rotWithShape="1">
          <a:blip r:embed="rId21" cstate="screen">
            <a:extLst>
              <a:ext uri="{28A0092B-C50C-407E-A947-70E740481C1C}">
                <a14:useLocalDpi xmlns:a14="http://schemas.microsoft.com/office/drawing/2010/main"/>
              </a:ext>
            </a:extLst>
          </a:blip>
          <a:srcRect/>
          <a:stretch>
            <a:fillRect/>
          </a:stretch>
        </p:blipFill>
        <p:spPr>
          <a:xfrm>
            <a:off x="88821" y="2487989"/>
            <a:ext cx="736758" cy="306147"/>
          </a:xfrm>
          <a:prstGeom prst="rect">
            <a:avLst/>
          </a:prstGeom>
          <a:noFill/>
          <a:ln>
            <a:noFill/>
          </a:ln>
        </p:spPr>
      </p:pic>
      <p:pic>
        <p:nvPicPr>
          <p:cNvPr id="49" name="Graphic 48"/>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995436" y="2815752"/>
            <a:ext cx="467259" cy="449402"/>
          </a:xfrm>
          <a:prstGeom prst="rect">
            <a:avLst/>
          </a:prstGeom>
        </p:spPr>
      </p:pic>
      <p:pic>
        <p:nvPicPr>
          <p:cNvPr id="56" name="Google Shape;1488;p140"/>
          <p:cNvPicPr preferRelativeResize="0"/>
          <p:nvPr/>
        </p:nvPicPr>
        <p:blipFill>
          <a:blip r:embed="rId24" cstate="screen">
            <a:extLst>
              <a:ext uri="{28A0092B-C50C-407E-A947-70E740481C1C}">
                <a14:useLocalDpi xmlns:a14="http://schemas.microsoft.com/office/drawing/2010/main"/>
              </a:ext>
            </a:extLst>
          </a:blip>
          <a:stretch>
            <a:fillRect/>
          </a:stretch>
        </p:blipFill>
        <p:spPr>
          <a:xfrm>
            <a:off x="5705558" y="3915321"/>
            <a:ext cx="739953" cy="323125"/>
          </a:xfrm>
          <a:prstGeom prst="rect">
            <a:avLst/>
          </a:prstGeom>
          <a:noFill/>
          <a:ln>
            <a:noFill/>
          </a:ln>
        </p:spPr>
      </p:pic>
      <p:pic>
        <p:nvPicPr>
          <p:cNvPr id="79" name="Google Shape;830;p42"/>
          <p:cNvPicPr preferRelativeResize="0"/>
          <p:nvPr/>
        </p:nvPicPr>
        <p:blipFill>
          <a:blip r:embed="rId25" cstate="screen">
            <a:extLst>
              <a:ext uri="{28A0092B-C50C-407E-A947-70E740481C1C}">
                <a14:useLocalDpi xmlns:a14="http://schemas.microsoft.com/office/drawing/2010/main"/>
              </a:ext>
            </a:extLst>
          </a:blip>
          <a:stretch>
            <a:fillRect/>
          </a:stretch>
        </p:blipFill>
        <p:spPr>
          <a:xfrm>
            <a:off x="1706119" y="2575712"/>
            <a:ext cx="485700" cy="173225"/>
          </a:xfrm>
          <a:prstGeom prst="rect">
            <a:avLst/>
          </a:prstGeom>
          <a:noFill/>
          <a:ln>
            <a:noFill/>
          </a:ln>
        </p:spPr>
      </p:pic>
      <p:pic>
        <p:nvPicPr>
          <p:cNvPr id="83" name="Google Shape;643;p41"/>
          <p:cNvPicPr preferRelativeResize="0"/>
          <p:nvPr/>
        </p:nvPicPr>
        <p:blipFill rotWithShape="1">
          <a:blip r:embed="rId26" cstate="screen">
            <a:extLst>
              <a:ext uri="{28A0092B-C50C-407E-A947-70E740481C1C}">
                <a14:useLocalDpi xmlns:a14="http://schemas.microsoft.com/office/drawing/2010/main"/>
              </a:ext>
            </a:extLst>
          </a:blip>
          <a:srcRect/>
          <a:stretch>
            <a:fillRect/>
          </a:stretch>
        </p:blipFill>
        <p:spPr>
          <a:xfrm>
            <a:off x="5138590" y="1854882"/>
            <a:ext cx="1088689" cy="244406"/>
          </a:xfrm>
          <a:prstGeom prst="rect">
            <a:avLst/>
          </a:prstGeom>
          <a:noFill/>
          <a:ln>
            <a:noFill/>
          </a:ln>
        </p:spPr>
      </p:pic>
      <p:pic>
        <p:nvPicPr>
          <p:cNvPr id="59" name="Google Shape;716;p49"/>
          <p:cNvPicPr preferRelativeResize="0"/>
          <p:nvPr/>
        </p:nvPicPr>
        <p:blipFill>
          <a:blip r:embed="rId27" cstate="screen">
            <a:extLst>
              <a:ext uri="{28A0092B-C50C-407E-A947-70E740481C1C}">
                <a14:useLocalDpi xmlns:a14="http://schemas.microsoft.com/office/drawing/2010/main"/>
              </a:ext>
            </a:extLst>
          </a:blip>
          <a:stretch>
            <a:fillRect/>
          </a:stretch>
        </p:blipFill>
        <p:spPr>
          <a:xfrm>
            <a:off x="3944732" y="1304646"/>
            <a:ext cx="656901" cy="359340"/>
          </a:xfrm>
          <a:prstGeom prst="rect">
            <a:avLst/>
          </a:prstGeom>
          <a:noFill/>
          <a:ln>
            <a:noFill/>
          </a:ln>
        </p:spPr>
      </p:pic>
      <p:pic>
        <p:nvPicPr>
          <p:cNvPr id="70" name="Google Shape;714;p49"/>
          <p:cNvPicPr preferRelativeResize="0"/>
          <p:nvPr/>
        </p:nvPicPr>
        <p:blipFill>
          <a:blip r:embed="rId28" cstate="screen">
            <a:extLst>
              <a:ext uri="{28A0092B-C50C-407E-A947-70E740481C1C}">
                <a14:useLocalDpi xmlns:a14="http://schemas.microsoft.com/office/drawing/2010/main"/>
              </a:ext>
            </a:extLst>
          </a:blip>
          <a:stretch>
            <a:fillRect/>
          </a:stretch>
        </p:blipFill>
        <p:spPr>
          <a:xfrm>
            <a:off x="4620191" y="1392790"/>
            <a:ext cx="1208866" cy="217596"/>
          </a:xfrm>
          <a:prstGeom prst="rect">
            <a:avLst/>
          </a:prstGeom>
          <a:noFill/>
          <a:ln>
            <a:noFill/>
          </a:ln>
        </p:spPr>
      </p:pic>
      <p:pic>
        <p:nvPicPr>
          <p:cNvPr id="85" name="Google Shape;1023;p51"/>
          <p:cNvPicPr preferRelativeResize="0"/>
          <p:nvPr/>
        </p:nvPicPr>
        <p:blipFill>
          <a:blip r:embed="rId29" cstate="screen">
            <a:extLst>
              <a:ext uri="{28A0092B-C50C-407E-A947-70E740481C1C}">
                <a14:useLocalDpi xmlns:a14="http://schemas.microsoft.com/office/drawing/2010/main"/>
              </a:ext>
            </a:extLst>
          </a:blip>
          <a:stretch>
            <a:fillRect/>
          </a:stretch>
        </p:blipFill>
        <p:spPr>
          <a:xfrm>
            <a:off x="2692696" y="3968489"/>
            <a:ext cx="1009572" cy="232193"/>
          </a:xfrm>
          <a:prstGeom prst="rect">
            <a:avLst/>
          </a:prstGeom>
          <a:noFill/>
          <a:ln>
            <a:noFill/>
          </a:ln>
        </p:spPr>
      </p:pic>
      <p:pic>
        <p:nvPicPr>
          <p:cNvPr id="87" name="Google Shape;865;p50"/>
          <p:cNvPicPr preferRelativeResize="0"/>
          <p:nvPr/>
        </p:nvPicPr>
        <p:blipFill>
          <a:blip r:embed="rId30" cstate="screen">
            <a:extLst>
              <a:ext uri="{28A0092B-C50C-407E-A947-70E740481C1C}">
                <a14:useLocalDpi xmlns:a14="http://schemas.microsoft.com/office/drawing/2010/main"/>
              </a:ext>
            </a:extLst>
          </a:blip>
          <a:stretch>
            <a:fillRect/>
          </a:stretch>
        </p:blipFill>
        <p:spPr>
          <a:xfrm>
            <a:off x="6315672" y="2608326"/>
            <a:ext cx="663900" cy="123917"/>
          </a:xfrm>
          <a:prstGeom prst="rect">
            <a:avLst/>
          </a:prstGeom>
          <a:noFill/>
          <a:ln>
            <a:noFill/>
          </a:ln>
        </p:spPr>
      </p:pic>
      <p:pic>
        <p:nvPicPr>
          <p:cNvPr id="89" name="Google Shape;763;p50"/>
          <p:cNvPicPr preferRelativeResize="0"/>
          <p:nvPr/>
        </p:nvPicPr>
        <p:blipFill rotWithShape="1">
          <a:blip r:embed="rId31" cstate="screen">
            <a:extLst>
              <a:ext uri="{28A0092B-C50C-407E-A947-70E740481C1C}">
                <a14:useLocalDpi xmlns:a14="http://schemas.microsoft.com/office/drawing/2010/main"/>
              </a:ext>
            </a:extLst>
          </a:blip>
          <a:srcRect/>
          <a:stretch>
            <a:fillRect/>
          </a:stretch>
        </p:blipFill>
        <p:spPr>
          <a:xfrm>
            <a:off x="1691122" y="3551161"/>
            <a:ext cx="594151" cy="201428"/>
          </a:xfrm>
          <a:prstGeom prst="rect">
            <a:avLst/>
          </a:prstGeom>
          <a:noFill/>
          <a:ln>
            <a:noFill/>
          </a:ln>
        </p:spPr>
      </p:pic>
      <p:pic>
        <p:nvPicPr>
          <p:cNvPr id="77" name="Google Shape;836;p50"/>
          <p:cNvPicPr preferRelativeResize="0"/>
          <p:nvPr/>
        </p:nvPicPr>
        <p:blipFill>
          <a:blip r:embed="rId32" cstate="screen">
            <a:extLst>
              <a:ext uri="{28A0092B-C50C-407E-A947-70E740481C1C}">
                <a14:useLocalDpi xmlns:a14="http://schemas.microsoft.com/office/drawing/2010/main"/>
              </a:ext>
            </a:extLst>
          </a:blip>
          <a:stretch>
            <a:fillRect/>
          </a:stretch>
        </p:blipFill>
        <p:spPr>
          <a:xfrm>
            <a:off x="1188131" y="3010739"/>
            <a:ext cx="794400" cy="325686"/>
          </a:xfrm>
          <a:prstGeom prst="rect">
            <a:avLst/>
          </a:prstGeom>
          <a:noFill/>
          <a:ln>
            <a:noFill/>
          </a:ln>
        </p:spPr>
      </p:pic>
      <p:pic>
        <p:nvPicPr>
          <p:cNvPr id="68" name="Google Shape;815;p27"/>
          <p:cNvPicPr preferRelativeResize="0"/>
          <p:nvPr/>
        </p:nvPicPr>
        <p:blipFill>
          <a:blip r:embed="rId33" cstate="screen">
            <a:extLst>
              <a:ext uri="{28A0092B-C50C-407E-A947-70E740481C1C}">
                <a14:useLocalDpi xmlns:a14="http://schemas.microsoft.com/office/drawing/2010/main"/>
              </a:ext>
            </a:extLst>
          </a:blip>
          <a:stretch>
            <a:fillRect/>
          </a:stretch>
        </p:blipFill>
        <p:spPr>
          <a:xfrm>
            <a:off x="4568976" y="3512277"/>
            <a:ext cx="804650" cy="109970"/>
          </a:xfrm>
          <a:prstGeom prst="rect">
            <a:avLst/>
          </a:prstGeom>
          <a:noFill/>
          <a:ln>
            <a:noFill/>
          </a:ln>
        </p:spPr>
      </p:pic>
      <p:pic>
        <p:nvPicPr>
          <p:cNvPr id="60" name="Google Shape;745;p27"/>
          <p:cNvPicPr preferRelativeResize="0"/>
          <p:nvPr/>
        </p:nvPicPr>
        <p:blipFill>
          <a:blip r:embed="rId34" cstate="screen">
            <a:extLst>
              <a:ext uri="{28A0092B-C50C-407E-A947-70E740481C1C}">
                <a14:useLocalDpi xmlns:a14="http://schemas.microsoft.com/office/drawing/2010/main"/>
              </a:ext>
            </a:extLst>
          </a:blip>
          <a:stretch>
            <a:fillRect/>
          </a:stretch>
        </p:blipFill>
        <p:spPr>
          <a:xfrm>
            <a:off x="2986605" y="2559606"/>
            <a:ext cx="614825" cy="211090"/>
          </a:xfrm>
          <a:prstGeom prst="rect">
            <a:avLst/>
          </a:prstGeom>
          <a:noFill/>
          <a:ln>
            <a:noFill/>
          </a:ln>
        </p:spPr>
      </p:pic>
      <p:pic>
        <p:nvPicPr>
          <p:cNvPr id="88" name="Google Shape;742;p27"/>
          <p:cNvPicPr preferRelativeResize="0"/>
          <p:nvPr/>
        </p:nvPicPr>
        <p:blipFill>
          <a:blip r:embed="rId35" cstate="screen">
            <a:extLst>
              <a:ext uri="{28A0092B-C50C-407E-A947-70E740481C1C}">
                <a14:useLocalDpi xmlns:a14="http://schemas.microsoft.com/office/drawing/2010/main"/>
              </a:ext>
            </a:extLst>
          </a:blip>
          <a:stretch>
            <a:fillRect/>
          </a:stretch>
        </p:blipFill>
        <p:spPr>
          <a:xfrm>
            <a:off x="3658104" y="3047800"/>
            <a:ext cx="743700" cy="183451"/>
          </a:xfrm>
          <a:prstGeom prst="rect">
            <a:avLst/>
          </a:prstGeom>
          <a:noFill/>
          <a:ln>
            <a:noFill/>
          </a:ln>
        </p:spPr>
      </p:pic>
      <p:pic>
        <p:nvPicPr>
          <p:cNvPr id="86" name="Google Shape;736;p26"/>
          <p:cNvPicPr preferRelativeResize="0"/>
          <p:nvPr/>
        </p:nvPicPr>
        <p:blipFill>
          <a:blip r:embed="rId36" cstate="screen">
            <a:extLst>
              <a:ext uri="{28A0092B-C50C-407E-A947-70E740481C1C}">
                <a14:useLocalDpi xmlns:a14="http://schemas.microsoft.com/office/drawing/2010/main"/>
              </a:ext>
            </a:extLst>
          </a:blip>
          <a:stretch>
            <a:fillRect/>
          </a:stretch>
        </p:blipFill>
        <p:spPr>
          <a:xfrm>
            <a:off x="2445265" y="3483120"/>
            <a:ext cx="794400" cy="285984"/>
          </a:xfrm>
          <a:prstGeom prst="rect">
            <a:avLst/>
          </a:prstGeom>
          <a:noFill/>
          <a:ln>
            <a:noFill/>
          </a:ln>
        </p:spPr>
      </p:pic>
      <p:pic>
        <p:nvPicPr>
          <p:cNvPr id="55" name="Picture 9"/>
          <p:cNvPicPr>
            <a:picLocks noChangeAspect="1"/>
          </p:cNvPicPr>
          <p:nvPr/>
        </p:nvPicPr>
        <p:blipFill rotWithShape="1">
          <a:blip r:embed="rId37" cstate="screen">
            <a:extLst>
              <a:ext uri="{28A0092B-C50C-407E-A947-70E740481C1C}">
                <a14:useLocalDpi xmlns:a14="http://schemas.microsoft.com/office/drawing/2010/main"/>
              </a:ext>
            </a:extLst>
          </a:blip>
          <a:srcRect/>
          <a:stretch>
            <a:fillRect/>
          </a:stretch>
        </p:blipFill>
        <p:spPr>
          <a:xfrm>
            <a:off x="6049644" y="3503884"/>
            <a:ext cx="997746" cy="206225"/>
          </a:xfrm>
          <a:prstGeom prst="rect">
            <a:avLst/>
          </a:prstGeom>
        </p:spPr>
      </p:pic>
      <p:sp>
        <p:nvSpPr>
          <p:cNvPr id="3" name="AutoShape 2" descr="nchnet logo.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sp>
        <p:nvSpPr>
          <p:cNvPr id="4" name="AutoShape 4" descr="nchnet logo.sv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800"/>
          </a:p>
        </p:txBody>
      </p:sp>
      <p:pic>
        <p:nvPicPr>
          <p:cNvPr id="61" name="Google Shape;929;p28"/>
          <p:cNvPicPr preferRelativeResize="0"/>
          <p:nvPr/>
        </p:nvPicPr>
        <p:blipFill>
          <a:blip r:embed="rId38" cstate="screen">
            <a:extLst>
              <a:ext uri="{28A0092B-C50C-407E-A947-70E740481C1C}">
                <a14:useLocalDpi xmlns:a14="http://schemas.microsoft.com/office/drawing/2010/main"/>
              </a:ext>
            </a:extLst>
          </a:blip>
          <a:stretch>
            <a:fillRect/>
          </a:stretch>
        </p:blipFill>
        <p:spPr>
          <a:xfrm>
            <a:off x="3864890" y="3524211"/>
            <a:ext cx="485700" cy="148944"/>
          </a:xfrm>
          <a:prstGeom prst="rect">
            <a:avLst/>
          </a:prstGeom>
          <a:noFill/>
          <a:ln>
            <a:noFill/>
          </a:ln>
        </p:spPr>
      </p:pic>
      <p:pic>
        <p:nvPicPr>
          <p:cNvPr id="62" name="Google Shape;917;p28"/>
          <p:cNvPicPr preferRelativeResize="0"/>
          <p:nvPr/>
        </p:nvPicPr>
        <p:blipFill>
          <a:blip r:embed="rId39" cstate="screen">
            <a:extLst>
              <a:ext uri="{28A0092B-C50C-407E-A947-70E740481C1C}">
                <a14:useLocalDpi xmlns:a14="http://schemas.microsoft.com/office/drawing/2010/main"/>
              </a:ext>
            </a:extLst>
          </a:blip>
          <a:stretch>
            <a:fillRect/>
          </a:stretch>
        </p:blipFill>
        <p:spPr>
          <a:xfrm>
            <a:off x="3797884" y="3734261"/>
            <a:ext cx="446700" cy="449709"/>
          </a:xfrm>
          <a:prstGeom prst="rect">
            <a:avLst/>
          </a:prstGeom>
          <a:noFill/>
          <a:ln>
            <a:noFill/>
          </a:ln>
        </p:spPr>
      </p:pic>
      <p:pic>
        <p:nvPicPr>
          <p:cNvPr id="63" name="Google Shape;770;p27"/>
          <p:cNvPicPr preferRelativeResize="0"/>
          <p:nvPr/>
        </p:nvPicPr>
        <p:blipFill>
          <a:blip r:embed="rId40" cstate="screen">
            <a:extLst>
              <a:ext uri="{28A0092B-C50C-407E-A947-70E740481C1C}">
                <a14:useLocalDpi xmlns:a14="http://schemas.microsoft.com/office/drawing/2010/main"/>
              </a:ext>
            </a:extLst>
          </a:blip>
          <a:stretch>
            <a:fillRect/>
          </a:stretch>
        </p:blipFill>
        <p:spPr>
          <a:xfrm>
            <a:off x="5651885" y="2575800"/>
            <a:ext cx="540775" cy="173048"/>
          </a:xfrm>
          <a:prstGeom prst="rect">
            <a:avLst/>
          </a:prstGeom>
          <a:noFill/>
          <a:ln>
            <a:noFill/>
          </a:ln>
        </p:spPr>
      </p:pic>
      <p:pic>
        <p:nvPicPr>
          <p:cNvPr id="82" name="Google Shape;802;p27"/>
          <p:cNvPicPr preferRelativeResize="0"/>
          <p:nvPr/>
        </p:nvPicPr>
        <p:blipFill>
          <a:blip r:embed="rId41" cstate="screen">
            <a:extLst>
              <a:ext uri="{28A0092B-C50C-407E-A947-70E740481C1C}">
                <a14:useLocalDpi xmlns:a14="http://schemas.microsoft.com/office/drawing/2010/main"/>
              </a:ext>
            </a:extLst>
          </a:blip>
          <a:stretch>
            <a:fillRect/>
          </a:stretch>
        </p:blipFill>
        <p:spPr>
          <a:xfrm>
            <a:off x="2349906" y="2582858"/>
            <a:ext cx="540775" cy="174852"/>
          </a:xfrm>
          <a:prstGeom prst="rect">
            <a:avLst/>
          </a:prstGeom>
          <a:noFill/>
          <a:ln>
            <a:noFill/>
          </a:ln>
        </p:spPr>
      </p:pic>
      <p:pic>
        <p:nvPicPr>
          <p:cNvPr id="84" name="Google Shape;1123;p29"/>
          <p:cNvPicPr preferRelativeResize="0"/>
          <p:nvPr/>
        </p:nvPicPr>
        <p:blipFill>
          <a:blip r:embed="rId42" cstate="screen">
            <a:extLst>
              <a:ext uri="{28A0092B-C50C-407E-A947-70E740481C1C}">
                <a14:useLocalDpi xmlns:a14="http://schemas.microsoft.com/office/drawing/2010/main"/>
              </a:ext>
            </a:extLst>
          </a:blip>
          <a:stretch>
            <a:fillRect/>
          </a:stretch>
        </p:blipFill>
        <p:spPr>
          <a:xfrm>
            <a:off x="1701505" y="4444120"/>
            <a:ext cx="675000" cy="195751"/>
          </a:xfrm>
          <a:prstGeom prst="rect">
            <a:avLst/>
          </a:prstGeom>
          <a:noFill/>
          <a:ln>
            <a:noFill/>
          </a:ln>
        </p:spPr>
      </p:pic>
      <p:pic>
        <p:nvPicPr>
          <p:cNvPr id="92" name="Google Shape;793;p53"/>
          <p:cNvPicPr preferRelativeResize="0"/>
          <p:nvPr/>
        </p:nvPicPr>
        <p:blipFill>
          <a:blip r:embed="rId43" cstate="screen">
            <a:extLst>
              <a:ext uri="{28A0092B-C50C-407E-A947-70E740481C1C}">
                <a14:useLocalDpi xmlns:a14="http://schemas.microsoft.com/office/drawing/2010/main"/>
              </a:ext>
            </a:extLst>
          </a:blip>
          <a:stretch>
            <a:fillRect/>
          </a:stretch>
        </p:blipFill>
        <p:spPr>
          <a:xfrm>
            <a:off x="6388908" y="1874752"/>
            <a:ext cx="685800" cy="226313"/>
          </a:xfrm>
          <a:prstGeom prst="rect">
            <a:avLst/>
          </a:prstGeom>
          <a:noFill/>
          <a:ln>
            <a:noFill/>
          </a:ln>
        </p:spPr>
      </p:pic>
      <p:pic>
        <p:nvPicPr>
          <p:cNvPr id="94" name="Google Shape;933;p28"/>
          <p:cNvPicPr preferRelativeResize="0"/>
          <p:nvPr/>
        </p:nvPicPr>
        <p:blipFill>
          <a:blip r:embed="rId44" cstate="screen">
            <a:extLst>
              <a:ext uri="{28A0092B-C50C-407E-A947-70E740481C1C}">
                <a14:useLocalDpi xmlns:a14="http://schemas.microsoft.com/office/drawing/2010/main"/>
              </a:ext>
            </a:extLst>
          </a:blip>
          <a:stretch>
            <a:fillRect/>
          </a:stretch>
        </p:blipFill>
        <p:spPr>
          <a:xfrm>
            <a:off x="4364976" y="3874964"/>
            <a:ext cx="362882" cy="301097"/>
          </a:xfrm>
          <a:prstGeom prst="rect">
            <a:avLst/>
          </a:prstGeom>
          <a:noFill/>
          <a:ln>
            <a:noFill/>
          </a:ln>
        </p:spPr>
      </p:pic>
      <p:pic>
        <p:nvPicPr>
          <p:cNvPr id="95" name="Google Shape;669;p26"/>
          <p:cNvPicPr preferRelativeResize="0"/>
          <p:nvPr/>
        </p:nvPicPr>
        <p:blipFill>
          <a:blip r:embed="rId45" cstate="screen">
            <a:extLst>
              <a:ext uri="{28A0092B-C50C-407E-A947-70E740481C1C}">
                <a14:useLocalDpi xmlns:a14="http://schemas.microsoft.com/office/drawing/2010/main"/>
              </a:ext>
            </a:extLst>
          </a:blip>
          <a:stretch>
            <a:fillRect/>
          </a:stretch>
        </p:blipFill>
        <p:spPr>
          <a:xfrm>
            <a:off x="2587796" y="1603701"/>
            <a:ext cx="965774" cy="185990"/>
          </a:xfrm>
          <a:prstGeom prst="rect">
            <a:avLst/>
          </a:prstGeom>
          <a:noFill/>
          <a:ln>
            <a:noFill/>
          </a:ln>
        </p:spPr>
      </p:pic>
      <p:pic>
        <p:nvPicPr>
          <p:cNvPr id="97" name="Google Shape;746;p27"/>
          <p:cNvPicPr preferRelativeResize="0"/>
          <p:nvPr/>
        </p:nvPicPr>
        <p:blipFill>
          <a:blip r:embed="rId46" cstate="screen">
            <a:extLst>
              <a:ext uri="{28A0092B-C50C-407E-A947-70E740481C1C}">
                <a14:useLocalDpi xmlns:a14="http://schemas.microsoft.com/office/drawing/2010/main"/>
              </a:ext>
            </a:extLst>
          </a:blip>
          <a:stretch>
            <a:fillRect/>
          </a:stretch>
        </p:blipFill>
        <p:spPr>
          <a:xfrm>
            <a:off x="2923132" y="2950380"/>
            <a:ext cx="548700" cy="309417"/>
          </a:xfrm>
          <a:prstGeom prst="rect">
            <a:avLst/>
          </a:prstGeom>
          <a:noFill/>
          <a:ln>
            <a:noFill/>
          </a:ln>
        </p:spPr>
      </p:pic>
      <p:pic>
        <p:nvPicPr>
          <p:cNvPr id="99" name="Google Shape;820;p27"/>
          <p:cNvPicPr preferRelativeResize="0"/>
          <p:nvPr/>
        </p:nvPicPr>
        <p:blipFill>
          <a:blip r:embed="rId47" cstate="screen">
            <a:extLst>
              <a:ext uri="{28A0092B-C50C-407E-A947-70E740481C1C}">
                <a14:useLocalDpi xmlns:a14="http://schemas.microsoft.com/office/drawing/2010/main"/>
              </a:ext>
            </a:extLst>
          </a:blip>
          <a:stretch>
            <a:fillRect/>
          </a:stretch>
        </p:blipFill>
        <p:spPr>
          <a:xfrm>
            <a:off x="4354995" y="2595138"/>
            <a:ext cx="485700" cy="155430"/>
          </a:xfrm>
          <a:prstGeom prst="rect">
            <a:avLst/>
          </a:prstGeom>
          <a:noFill/>
          <a:ln>
            <a:noFill/>
          </a:ln>
        </p:spPr>
      </p:pic>
      <p:pic>
        <p:nvPicPr>
          <p:cNvPr id="90" name="Google Shape;1056;p29"/>
          <p:cNvPicPr preferRelativeResize="0"/>
          <p:nvPr/>
        </p:nvPicPr>
        <p:blipFill>
          <a:blip r:embed="rId48" cstate="screen">
            <a:extLst>
              <a:ext uri="{28A0092B-C50C-407E-A947-70E740481C1C}">
                <a14:useLocalDpi xmlns:a14="http://schemas.microsoft.com/office/drawing/2010/main"/>
              </a:ext>
            </a:extLst>
          </a:blip>
          <a:stretch>
            <a:fillRect/>
          </a:stretch>
        </p:blipFill>
        <p:spPr>
          <a:xfrm>
            <a:off x="6319982" y="4418150"/>
            <a:ext cx="811900" cy="127197"/>
          </a:xfrm>
          <a:prstGeom prst="rect">
            <a:avLst/>
          </a:prstGeom>
          <a:noFill/>
          <a:ln>
            <a:noFill/>
          </a:ln>
        </p:spPr>
      </p:pic>
      <p:pic>
        <p:nvPicPr>
          <p:cNvPr id="96" name="Google Shape;961;p28"/>
          <p:cNvPicPr preferRelativeResize="0"/>
          <p:nvPr/>
        </p:nvPicPr>
        <p:blipFill>
          <a:blip r:embed="rId49" cstate="screen">
            <a:extLst>
              <a:ext uri="{28A0092B-C50C-407E-A947-70E740481C1C}">
                <a14:useLocalDpi xmlns:a14="http://schemas.microsoft.com/office/drawing/2010/main"/>
              </a:ext>
            </a:extLst>
          </a:blip>
          <a:stretch>
            <a:fillRect/>
          </a:stretch>
        </p:blipFill>
        <p:spPr>
          <a:xfrm>
            <a:off x="6568577" y="4004875"/>
            <a:ext cx="635700" cy="192829"/>
          </a:xfrm>
          <a:prstGeom prst="rect">
            <a:avLst/>
          </a:prstGeom>
          <a:noFill/>
          <a:ln>
            <a:noFill/>
          </a:ln>
        </p:spPr>
      </p:pic>
      <p:pic>
        <p:nvPicPr>
          <p:cNvPr id="100" name="Google Shape;815;p27"/>
          <p:cNvPicPr preferRelativeResize="0"/>
          <p:nvPr/>
        </p:nvPicPr>
        <p:blipFill>
          <a:blip r:embed="rId50" cstate="screen">
            <a:extLst>
              <a:ext uri="{28A0092B-C50C-407E-A947-70E740481C1C}">
                <a14:useLocalDpi xmlns:a14="http://schemas.microsoft.com/office/drawing/2010/main"/>
              </a:ext>
            </a:extLst>
          </a:blip>
          <a:stretch>
            <a:fillRect/>
          </a:stretch>
        </p:blipFill>
        <p:spPr>
          <a:xfrm>
            <a:off x="4562242" y="3100905"/>
            <a:ext cx="471299" cy="165197"/>
          </a:xfrm>
          <a:prstGeom prst="rect">
            <a:avLst/>
          </a:prstGeom>
          <a:noFill/>
          <a:ln>
            <a:noFill/>
          </a:ln>
        </p:spPr>
      </p:pic>
      <p:pic>
        <p:nvPicPr>
          <p:cNvPr id="101" name="Google Shape;827;p27"/>
          <p:cNvPicPr preferRelativeResize="0"/>
          <p:nvPr/>
        </p:nvPicPr>
        <p:blipFill>
          <a:blip r:embed="rId51" cstate="screen">
            <a:extLst>
              <a:ext uri="{28A0092B-C50C-407E-A947-70E740481C1C}">
                <a14:useLocalDpi xmlns:a14="http://schemas.microsoft.com/office/drawing/2010/main"/>
              </a:ext>
            </a:extLst>
          </a:blip>
          <a:stretch>
            <a:fillRect/>
          </a:stretch>
        </p:blipFill>
        <p:spPr>
          <a:xfrm>
            <a:off x="6647201" y="2917846"/>
            <a:ext cx="364500" cy="374486"/>
          </a:xfrm>
          <a:prstGeom prst="rect">
            <a:avLst/>
          </a:prstGeom>
          <a:noFill/>
          <a:ln>
            <a:noFill/>
          </a:ln>
        </p:spPr>
      </p:pic>
      <p:pic>
        <p:nvPicPr>
          <p:cNvPr id="102" name="Google Shape;1098;p29"/>
          <p:cNvPicPr preferRelativeResize="0"/>
          <p:nvPr/>
        </p:nvPicPr>
        <p:blipFill>
          <a:blip r:embed="rId52" cstate="screen">
            <a:extLst>
              <a:ext uri="{28A0092B-C50C-407E-A947-70E740481C1C}">
                <a14:useLocalDpi xmlns:a14="http://schemas.microsoft.com/office/drawing/2010/main"/>
              </a:ext>
            </a:extLst>
          </a:blip>
          <a:stretch>
            <a:fillRect/>
          </a:stretch>
        </p:blipFill>
        <p:spPr>
          <a:xfrm>
            <a:off x="3637634" y="4825262"/>
            <a:ext cx="707225" cy="195665"/>
          </a:xfrm>
          <a:prstGeom prst="rect">
            <a:avLst/>
          </a:prstGeom>
          <a:noFill/>
          <a:ln>
            <a:noFill/>
          </a:ln>
        </p:spPr>
      </p:pic>
      <p:pic>
        <p:nvPicPr>
          <p:cNvPr id="103" name="Google Shape;972;p28"/>
          <p:cNvPicPr preferRelativeResize="0"/>
          <p:nvPr/>
        </p:nvPicPr>
        <p:blipFill>
          <a:blip r:embed="rId53" cstate="screen">
            <a:extLst>
              <a:ext uri="{28A0092B-C50C-407E-A947-70E740481C1C}">
                <a14:useLocalDpi xmlns:a14="http://schemas.microsoft.com/office/drawing/2010/main"/>
              </a:ext>
            </a:extLst>
          </a:blip>
          <a:stretch>
            <a:fillRect/>
          </a:stretch>
        </p:blipFill>
        <p:spPr>
          <a:xfrm>
            <a:off x="776177" y="3991760"/>
            <a:ext cx="757174" cy="143109"/>
          </a:xfrm>
          <a:prstGeom prst="rect">
            <a:avLst/>
          </a:prstGeom>
          <a:noFill/>
          <a:ln>
            <a:noFill/>
          </a:ln>
        </p:spPr>
      </p:pic>
      <p:pic>
        <p:nvPicPr>
          <p:cNvPr id="67" name="Google Shape;1147;p29"/>
          <p:cNvPicPr preferRelativeResize="0"/>
          <p:nvPr/>
        </p:nvPicPr>
        <p:blipFill>
          <a:blip r:embed="rId54" cstate="screen">
            <a:extLst>
              <a:ext uri="{28A0092B-C50C-407E-A947-70E740481C1C}">
                <a14:useLocalDpi xmlns:a14="http://schemas.microsoft.com/office/drawing/2010/main"/>
              </a:ext>
            </a:extLst>
          </a:blip>
          <a:stretch>
            <a:fillRect/>
          </a:stretch>
        </p:blipFill>
        <p:spPr>
          <a:xfrm>
            <a:off x="4611192" y="4754306"/>
            <a:ext cx="513600" cy="313171"/>
          </a:xfrm>
          <a:prstGeom prst="rect">
            <a:avLst/>
          </a:prstGeom>
          <a:noFill/>
          <a:ln>
            <a:noFill/>
          </a:ln>
        </p:spPr>
      </p:pic>
      <p:pic>
        <p:nvPicPr>
          <p:cNvPr id="80" name="Google Shape;982;p28"/>
          <p:cNvPicPr preferRelativeResize="0"/>
          <p:nvPr/>
        </p:nvPicPr>
        <p:blipFill>
          <a:blip r:embed="rId55" cstate="screen">
            <a:extLst>
              <a:ext uri="{28A0092B-C50C-407E-A947-70E740481C1C}">
                <a14:useLocalDpi xmlns:a14="http://schemas.microsoft.com/office/drawing/2010/main"/>
              </a:ext>
            </a:extLst>
          </a:blip>
          <a:stretch>
            <a:fillRect/>
          </a:stretch>
        </p:blipFill>
        <p:spPr>
          <a:xfrm>
            <a:off x="4883455" y="3991761"/>
            <a:ext cx="594000" cy="143120"/>
          </a:xfrm>
          <a:prstGeom prst="rect">
            <a:avLst/>
          </a:prstGeom>
          <a:noFill/>
          <a:ln>
            <a:noFill/>
          </a:ln>
        </p:spPr>
      </p:pic>
      <p:pic>
        <p:nvPicPr>
          <p:cNvPr id="93" name="Google Shape;828;p27"/>
          <p:cNvPicPr preferRelativeResize="0"/>
          <p:nvPr/>
        </p:nvPicPr>
        <p:blipFill>
          <a:blip r:embed="rId56" cstate="screen">
            <a:extLst>
              <a:ext uri="{28A0092B-C50C-407E-A947-70E740481C1C}">
                <a14:useLocalDpi xmlns:a14="http://schemas.microsoft.com/office/drawing/2010/main"/>
              </a:ext>
            </a:extLst>
          </a:blip>
          <a:stretch>
            <a:fillRect/>
          </a:stretch>
        </p:blipFill>
        <p:spPr>
          <a:xfrm>
            <a:off x="202883" y="3125273"/>
            <a:ext cx="842649" cy="122125"/>
          </a:xfrm>
          <a:prstGeom prst="rect">
            <a:avLst/>
          </a:prstGeom>
          <a:noFill/>
          <a:ln>
            <a:noFill/>
          </a:ln>
        </p:spPr>
      </p:pic>
      <p:pic>
        <p:nvPicPr>
          <p:cNvPr id="98" name="Google Shape;832;p27"/>
          <p:cNvPicPr preferRelativeResize="0"/>
          <p:nvPr/>
        </p:nvPicPr>
        <p:blipFill>
          <a:blip r:embed="rId57" cstate="screen">
            <a:extLst>
              <a:ext uri="{28A0092B-C50C-407E-A947-70E740481C1C}">
                <a14:useLocalDpi xmlns:a14="http://schemas.microsoft.com/office/drawing/2010/main"/>
              </a:ext>
            </a:extLst>
          </a:blip>
          <a:stretch>
            <a:fillRect/>
          </a:stretch>
        </p:blipFill>
        <p:spPr>
          <a:xfrm>
            <a:off x="5287369" y="3083220"/>
            <a:ext cx="501900" cy="165627"/>
          </a:xfrm>
          <a:prstGeom prst="rect">
            <a:avLst/>
          </a:prstGeom>
          <a:noFill/>
          <a:ln>
            <a:noFill/>
          </a:ln>
        </p:spPr>
      </p:pic>
      <p:pic>
        <p:nvPicPr>
          <p:cNvPr id="104" name="图片 103" descr="梯度logo（字体黑色）"/>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3550602" y="4427042"/>
            <a:ext cx="881291" cy="228275"/>
          </a:xfrm>
          <a:prstGeom prst="rect">
            <a:avLst/>
          </a:prstGeom>
        </p:spPr>
      </p:pic>
      <p:pic>
        <p:nvPicPr>
          <p:cNvPr id="105" name="图片 104" descr="文本&#10;&#10;中度可信度描述已自动生成"/>
          <p:cNvPicPr>
            <a:picLocks noChangeAspect="1"/>
          </p:cNvPicPr>
          <p:nvPr/>
        </p:nvPicPr>
        <p:blipFill>
          <a:blip r:embed="rId59" cstate="screen">
            <a:extLst>
              <a:ext uri="{28A0092B-C50C-407E-A947-70E740481C1C}">
                <a14:useLocalDpi xmlns:a14="http://schemas.microsoft.com/office/drawing/2010/main"/>
              </a:ext>
            </a:extLst>
          </a:blip>
          <a:stretch>
            <a:fillRect/>
          </a:stretch>
        </p:blipFill>
        <p:spPr>
          <a:xfrm>
            <a:off x="2401492" y="4361266"/>
            <a:ext cx="1020068" cy="348566"/>
          </a:xfrm>
          <a:prstGeom prst="rect">
            <a:avLst/>
          </a:prstGeom>
        </p:spPr>
      </p:pic>
      <p:pic>
        <p:nvPicPr>
          <p:cNvPr id="106" name="图片 105"/>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738355" y="4334955"/>
            <a:ext cx="938107" cy="365358"/>
          </a:xfrm>
          <a:prstGeom prst="rect">
            <a:avLst/>
          </a:prstGeom>
        </p:spPr>
      </p:pic>
      <p:pic>
        <p:nvPicPr>
          <p:cNvPr id="107" name="HNxq2l6E-smfmjqrqqng_iLF8ARZUnpPAt9TzSWLRPBJ__q6tSa2eUdvqGte1SIILh_Ab6LSx2AvTSCmq3jR8sPA3H-A-aw7PqUneBYUEOFpQ7m3ml45ijmyw_B4ADM3deAe9-OyKg.png" descr="HNxq2l6E-smfmjqrqqng_iLF8ARZUnpPAt9TzSWLRPBJ__q6tSa2eUdvqGte1SIILh_Ab6LSx2AvTSCmq3jR8sPA3H-A-aw7PqUneBYUEOFpQ7m3ml45ijmyw_B4ADM3deAe9-OyKg.png"/>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83987" y="4429116"/>
            <a:ext cx="720407" cy="189926"/>
          </a:xfrm>
          <a:prstGeom prst="rect">
            <a:avLst/>
          </a:prstGeom>
          <a:ln w="12700">
            <a:miter lim="400000"/>
            <a:headEnd/>
            <a:tailEnd/>
          </a:ln>
        </p:spPr>
      </p:pic>
      <p:pic>
        <p:nvPicPr>
          <p:cNvPr id="108" name="图片 107"/>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705110" y="3892104"/>
            <a:ext cx="924582" cy="332542"/>
          </a:xfrm>
          <a:prstGeom prst="rect">
            <a:avLst/>
          </a:prstGeom>
        </p:spPr>
      </p:pic>
      <p:pic>
        <p:nvPicPr>
          <p:cNvPr id="109" name="Google Shape;1162;p103"/>
          <p:cNvPicPr preferRelativeResize="0">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5368043" y="4592515"/>
            <a:ext cx="594150" cy="441368"/>
          </a:xfrm>
          <a:prstGeom prst="rect">
            <a:avLst/>
          </a:prstGeom>
          <a:noFill/>
          <a:ln>
            <a:noFill/>
          </a:ln>
        </p:spPr>
      </p:pic>
      <p:pic>
        <p:nvPicPr>
          <p:cNvPr id="110" name="图片 109"/>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1551060" y="4800617"/>
            <a:ext cx="968216" cy="250508"/>
          </a:xfrm>
          <a:prstGeom prst="rect">
            <a:avLst/>
          </a:prstGeom>
        </p:spPr>
      </p:pic>
      <p:pic>
        <p:nvPicPr>
          <p:cNvPr id="5" name="图片 4" descr="火线 logo 英文"/>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200613" y="4816597"/>
            <a:ext cx="965835" cy="223361"/>
          </a:xfrm>
          <a:prstGeom prst="rect">
            <a:avLst/>
          </a:prstGeom>
        </p:spPr>
      </p:pic>
      <p:pic>
        <p:nvPicPr>
          <p:cNvPr id="111" name="图片 110"/>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6178983" y="4541179"/>
            <a:ext cx="1130300" cy="572770"/>
          </a:xfrm>
          <a:prstGeom prst="rect">
            <a:avLst/>
          </a:prstGeom>
        </p:spPr>
      </p:pic>
      <p:sp>
        <p:nvSpPr>
          <p:cNvPr id="6" name="矩形 5"/>
          <p:cNvSpPr/>
          <p:nvPr/>
        </p:nvSpPr>
        <p:spPr>
          <a:xfrm>
            <a:off x="7662416" y="3519139"/>
            <a:ext cx="1167099" cy="1169551"/>
          </a:xfrm>
          <a:prstGeom prst="rect">
            <a:avLst/>
          </a:prstGeom>
        </p:spPr>
        <p:txBody>
          <a:bodyPr wrap="square">
            <a:spAutoFit/>
          </a:bodyPr>
          <a:lstStyle/>
          <a:p>
            <a:pPr lvl="0"/>
            <a:r>
              <a:rPr lang="zh-CN" altLang="en-US" u="sng">
                <a:solidFill>
                  <a:schemeClr val="hlink"/>
                </a:solidFill>
                <a:latin typeface="Century Gothic"/>
                <a:ea typeface="Century Gothic"/>
                <a:cs typeface="Century Gothic"/>
                <a:sym typeface="Century Gothic"/>
                <a:hlinkClick r:id="rId67"/>
              </a:rPr>
              <a:t>篇幅</a:t>
            </a:r>
            <a:r>
              <a:rPr lang="zh-CN" altLang="en-US" u="sng" dirty="0">
                <a:solidFill>
                  <a:schemeClr val="hlink"/>
                </a:solidFill>
                <a:latin typeface="Century Gothic"/>
                <a:ea typeface="Century Gothic"/>
                <a:cs typeface="Century Gothic"/>
                <a:sym typeface="Century Gothic"/>
                <a:hlinkClick r:id="rId67"/>
              </a:rPr>
              <a:t>有限，查看全部银牌会员名单，请点击此链接</a:t>
            </a:r>
            <a:r>
              <a:rPr lang="en-US" altLang="zh-CN" u="sng" dirty="0">
                <a:solidFill>
                  <a:schemeClr val="hlink"/>
                </a:solidFill>
                <a:latin typeface="Century Gothic"/>
                <a:ea typeface="Century Gothic"/>
                <a:cs typeface="Century Gothic"/>
                <a:sym typeface="Century Gothic"/>
                <a:hlinkClick r:id="rId67"/>
              </a:rPr>
              <a:t>! </a:t>
            </a:r>
            <a:endParaRPr lang="en-US" altLang="zh-CN" dirty="0">
              <a:latin typeface="Century Gothic"/>
              <a:ea typeface="Century Gothic"/>
              <a:cs typeface="Century Gothic"/>
              <a:sym typeface="Century Gothic"/>
            </a:endParaRPr>
          </a:p>
        </p:txBody>
      </p:sp>
      <p:pic>
        <p:nvPicPr>
          <p:cNvPr id="112" name="Google Shape;392;p27"/>
          <p:cNvPicPr preferRelativeResize="0"/>
          <p:nvPr/>
        </p:nvPicPr>
        <p:blipFill>
          <a:blip r:embed="rId68" cstate="screen">
            <a:alphaModFix/>
            <a:extLst>
              <a:ext uri="{28A0092B-C50C-407E-A947-70E740481C1C}">
                <a14:useLocalDpi xmlns:a14="http://schemas.microsoft.com/office/drawing/2010/main"/>
              </a:ext>
            </a:extLst>
          </a:blip>
          <a:stretch>
            <a:fillRect/>
          </a:stretch>
        </p:blipFill>
        <p:spPr>
          <a:xfrm>
            <a:off x="8235190" y="1377379"/>
            <a:ext cx="685825" cy="226322"/>
          </a:xfrm>
          <a:prstGeom prst="rect">
            <a:avLst/>
          </a:prstGeom>
          <a:noFill/>
          <a:ln>
            <a:noFill/>
          </a:ln>
        </p:spPr>
      </p:pic>
      <p:pic>
        <p:nvPicPr>
          <p:cNvPr id="113" name="Google Shape;385;p27"/>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6798696" y="1391756"/>
            <a:ext cx="594350" cy="166419"/>
          </a:xfrm>
          <a:prstGeom prst="rect">
            <a:avLst/>
          </a:prstGeom>
          <a:noFill/>
          <a:ln>
            <a:noFill/>
          </a:ln>
        </p:spPr>
      </p:pic>
      <p:pic>
        <p:nvPicPr>
          <p:cNvPr id="78" name="图片 77"/>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3669294" y="2609776"/>
            <a:ext cx="609326" cy="116871"/>
          </a:xfrm>
          <a:prstGeom prst="rect">
            <a:avLst/>
          </a:prstGeom>
        </p:spPr>
      </p:pic>
      <p:pic>
        <p:nvPicPr>
          <p:cNvPr id="114" name="Google Shape;392;p27"/>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5879320" y="1373704"/>
            <a:ext cx="777250" cy="204676"/>
          </a:xfrm>
          <a:prstGeom prst="rect">
            <a:avLst/>
          </a:prstGeom>
          <a:noFill/>
          <a:ln>
            <a:noFill/>
          </a:ln>
        </p:spPr>
      </p:pic>
      <p:pic>
        <p:nvPicPr>
          <p:cNvPr id="115" name="Google Shape;382;p27"/>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7471033" y="1421099"/>
            <a:ext cx="685800" cy="141732"/>
          </a:xfrm>
          <a:prstGeom prst="rect">
            <a:avLst/>
          </a:prstGeom>
          <a:noFill/>
          <a:ln>
            <a:noFill/>
          </a:ln>
        </p:spPr>
      </p:pic>
    </p:spTree>
    <p:extLst>
      <p:ext uri="{BB962C8B-B14F-4D97-AF65-F5344CB8AC3E}">
        <p14:creationId xmlns:p14="http://schemas.microsoft.com/office/powerpoint/2010/main" val="103454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生态系统支持</a:t>
            </a:r>
            <a:endParaRPr dirty="0"/>
          </a:p>
        </p:txBody>
      </p:sp>
      <p:sp>
        <p:nvSpPr>
          <p:cNvPr id="509" name="Google Shape;509;p29"/>
          <p:cNvSpPr txBox="1">
            <a:spLocks noGrp="1"/>
          </p:cNvSpPr>
          <p:nvPr>
            <p:ph type="subTitle" idx="1"/>
          </p:nvPr>
        </p:nvSpPr>
        <p:spPr>
          <a:xfrm>
            <a:off x="697625" y="2654975"/>
            <a:ext cx="7553400" cy="55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FFFFF"/>
                </a:solidFill>
                <a:latin typeface="Century Gothic"/>
                <a:ea typeface="Century Gothic"/>
                <a:cs typeface="Century Gothic"/>
                <a:sym typeface="Century Gothic"/>
              </a:rPr>
              <a:t>CNCF</a:t>
            </a:r>
            <a:r>
              <a:rPr lang="zh-CN" altLang="en-US" dirty="0">
                <a:solidFill>
                  <a:srgbClr val="FFFFFF"/>
                </a:solidFill>
                <a:latin typeface="Century Gothic"/>
                <a:ea typeface="Century Gothic"/>
                <a:cs typeface="Century Gothic"/>
                <a:sym typeface="Century Gothic"/>
              </a:rPr>
              <a:t>的使命是要将云原生计算推广到无处不在。</a:t>
            </a:r>
            <a:endParaRPr dirty="0">
              <a:solidFill>
                <a:srgbClr val="FFFFFF"/>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rgbClr val="FFFFFF"/>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APIs</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209719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000" dirty="0"/>
              <a:t>更加的资源效率使你可以用更少的服务器运行同样数量的服务</a:t>
            </a:r>
            <a:endParaRPr lang="en-US" altLang="zh-CN" sz="2000" dirty="0"/>
          </a:p>
          <a:p>
            <a:pPr marL="457200" lvl="0" indent="-381000" algn="l" rtl="0">
              <a:spcBef>
                <a:spcPts val="80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云原生基础设施提高了开发速度</a:t>
            </a:r>
            <a:r>
              <a:rPr lang="en-US" altLang="zh-CN" sz="2000" dirty="0"/>
              <a:t>-</a:t>
            </a:r>
            <a:r>
              <a:rPr lang="zh-CN" altLang="en-US" sz="2000" dirty="0"/>
              <a:t>提高了您的服务速度</a:t>
            </a:r>
            <a:r>
              <a:rPr lang="en-US" altLang="zh-CN" sz="2000" dirty="0"/>
              <a:t>-</a:t>
            </a:r>
            <a:r>
              <a:rPr lang="zh-CN" altLang="en-US" sz="2000" dirty="0"/>
              <a:t>同时降低了风险</a:t>
            </a:r>
            <a:endParaRPr lang="en-US" altLang="zh-CN" sz="2000" dirty="0"/>
          </a:p>
          <a:p>
            <a:pPr marL="457200" lvl="0" indent="-381000" algn="l" rtl="0">
              <a:spcBef>
                <a:spcPts val="0"/>
              </a:spcBef>
              <a:spcAft>
                <a:spcPts val="0"/>
              </a:spcAft>
              <a:buSzPts val="2400"/>
              <a:buAutoNum type="arabicPeriod"/>
            </a:pPr>
            <a:endParaRPr sz="2000" dirty="0"/>
          </a:p>
          <a:p>
            <a:pPr marL="457200" lvl="0" indent="-381000" algn="l" rtl="0">
              <a:spcBef>
                <a:spcPts val="0"/>
              </a:spcBef>
              <a:spcAft>
                <a:spcPts val="0"/>
              </a:spcAft>
              <a:buSzPts val="2400"/>
              <a:buAutoNum type="arabicPeriod"/>
            </a:pPr>
            <a:r>
              <a:rPr lang="zh-CN" altLang="en-US" sz="2000" dirty="0"/>
              <a:t>云原生允许多种云</a:t>
            </a:r>
            <a:r>
              <a:rPr lang="en-US" sz="2000" dirty="0"/>
              <a:t> (</a:t>
            </a:r>
            <a:r>
              <a:rPr lang="zh-CN" altLang="en-US" sz="2000" dirty="0"/>
              <a:t>包括公有云之间的转换或在多个云上运行</a:t>
            </a:r>
            <a:r>
              <a:rPr lang="en-US" sz="2000" dirty="0"/>
              <a:t>) </a:t>
            </a:r>
            <a:r>
              <a:rPr lang="zh-CN" altLang="en-US" sz="2000" dirty="0"/>
              <a:t>以及混合云</a:t>
            </a:r>
            <a:r>
              <a:rPr lang="en-US" sz="2000" dirty="0"/>
              <a:t> (</a:t>
            </a:r>
            <a:r>
              <a:rPr lang="zh-CN" altLang="en-US" sz="2000" dirty="0"/>
              <a:t>在您的数据中心和公有云上切换任务</a:t>
            </a:r>
            <a:r>
              <a:rPr lang="en-US" sz="2000" dirty="0"/>
              <a:t>)</a:t>
            </a:r>
          </a:p>
          <a:p>
            <a:pPr marL="457200" lvl="0" indent="-381000" algn="l" rtl="0">
              <a:spcBef>
                <a:spcPts val="0"/>
              </a:spcBef>
              <a:spcAft>
                <a:spcPts val="0"/>
              </a:spcAft>
              <a:buSzPts val="2400"/>
              <a:buAutoNum type="arabicPeriod"/>
            </a:pPr>
            <a:endParaRPr lang="en-US" sz="2000" dirty="0"/>
          </a:p>
          <a:p>
            <a:pPr lvl="0" indent="-381000">
              <a:spcBef>
                <a:spcPts val="0"/>
              </a:spcBef>
              <a:buSzPts val="2400"/>
              <a:buAutoNum type="arabicPeriod"/>
            </a:pPr>
            <a:r>
              <a:rPr lang="zh-CN" altLang="en-US" sz="2000" dirty="0"/>
              <a:t>云原生架构使得更快速地部署成为可能</a:t>
            </a:r>
            <a:r>
              <a:rPr lang="en-US" altLang="zh-CN" sz="2000" dirty="0"/>
              <a:t>---</a:t>
            </a:r>
            <a:r>
              <a:rPr lang="zh-CN" altLang="en-US" sz="2000" dirty="0"/>
              <a:t>提高了服务速度</a:t>
            </a:r>
            <a:r>
              <a:rPr lang="en-US" altLang="zh-CN" sz="2000" dirty="0"/>
              <a:t>---</a:t>
            </a:r>
            <a:r>
              <a:rPr lang="zh-CN" altLang="en-US" sz="2000" dirty="0"/>
              <a:t>同时降低了风险</a:t>
            </a:r>
            <a:endParaRPr sz="2000" dirty="0"/>
          </a:p>
        </p:txBody>
      </p:sp>
    </p:spTree>
    <p:extLst>
      <p:ext uri="{BB962C8B-B14F-4D97-AF65-F5344CB8AC3E}">
        <p14:creationId xmlns:p14="http://schemas.microsoft.com/office/powerpoint/2010/main" val="56912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Kubernetes 在搜索趋势的情况</a:t>
            </a:r>
            <a:endParaRPr dirty="0"/>
          </a:p>
        </p:txBody>
      </p:sp>
      <p:sp>
        <p:nvSpPr>
          <p:cNvPr id="527" name="Google Shape;527;p32"/>
          <p:cNvSpPr txBox="1"/>
          <p:nvPr/>
        </p:nvSpPr>
        <p:spPr>
          <a:xfrm>
            <a:off x="2154000" y="43517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28" name="Google Shape;528;p32" title="Chart"/>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4062" y="838975"/>
            <a:ext cx="7395875" cy="3465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34" name="Google Shape;534;p33"/>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35" name="Google Shape;535;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36" name="Google Shape;536;p33"/>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37" name="Google Shape;537;p33"/>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38" name="Google Shape;538;p33"/>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41" name="Google Shape;441;p34"/>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lvl="0" algn="ct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3405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3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8337" y="0"/>
            <a:ext cx="8727327" cy="5143501"/>
          </a:xfrm>
          <a:prstGeom prst="rect">
            <a:avLst/>
          </a:prstGeom>
          <a:noFill/>
          <a:ln>
            <a:noFill/>
          </a:ln>
        </p:spPr>
      </p:pic>
    </p:spTree>
    <p:extLst>
      <p:ext uri="{BB962C8B-B14F-4D97-AF65-F5344CB8AC3E}">
        <p14:creationId xmlns:p14="http://schemas.microsoft.com/office/powerpoint/2010/main" val="786281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目录</a:t>
            </a:r>
            <a:endParaRPr dirty="0"/>
          </a:p>
        </p:txBody>
      </p:sp>
      <p:sp>
        <p:nvSpPr>
          <p:cNvPr id="83" name="Google Shape;83;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2600" u="sng" dirty="0">
                <a:solidFill>
                  <a:schemeClr val="hlink"/>
                </a:solidFill>
                <a:hlinkClick r:id="" action="ppaction://hlinkshowjump?jump=nextslide"/>
              </a:rPr>
              <a:t>关于</a:t>
            </a:r>
            <a:r>
              <a:rPr lang="en-US" sz="2600" u="sng" dirty="0">
                <a:solidFill>
                  <a:schemeClr val="hlink"/>
                </a:solidFill>
                <a:hlinkClick r:id="" action="ppaction://hlinkshowjump?jump=nextslide"/>
              </a:rPr>
              <a:t> CNCF</a:t>
            </a:r>
            <a:endParaRPr sz="2600" dirty="0"/>
          </a:p>
          <a:p>
            <a:pPr marL="0" lvl="0" indent="0" algn="l" rtl="0">
              <a:spcBef>
                <a:spcPts val="800"/>
              </a:spcBef>
              <a:spcAft>
                <a:spcPts val="0"/>
              </a:spcAft>
              <a:buNone/>
            </a:pPr>
            <a:r>
              <a:rPr lang="en-US" sz="2600" u="sng" dirty="0">
                <a:solidFill>
                  <a:schemeClr val="hlink"/>
                </a:solidFill>
                <a:hlinkClick r:id="rId3" action="ppaction://hlinksldjump"/>
              </a:rPr>
              <a:t>CNCF </a:t>
            </a:r>
            <a:r>
              <a:rPr lang="zh-CN" altLang="en-US" sz="2600" u="sng" dirty="0">
                <a:solidFill>
                  <a:schemeClr val="hlink"/>
                </a:solidFill>
                <a:hlinkClick r:id="rId3" action="ppaction://hlinksldjump"/>
              </a:rPr>
              <a:t>生态系统支持</a:t>
            </a:r>
            <a:r>
              <a:rPr lang="en-US" sz="2600" u="sng" dirty="0">
                <a:solidFill>
                  <a:schemeClr val="hlink"/>
                </a:solidFill>
                <a:hlinkClick r:id="rId3" action="ppaction://hlinksldjump"/>
              </a:rPr>
              <a:t>Ecosystem Support</a:t>
            </a:r>
            <a:endParaRPr sz="2600" dirty="0"/>
          </a:p>
          <a:p>
            <a:pPr marL="0" lvl="0" indent="0" algn="l" rtl="0">
              <a:spcBef>
                <a:spcPts val="800"/>
              </a:spcBef>
              <a:spcAft>
                <a:spcPts val="0"/>
              </a:spcAft>
              <a:buNone/>
            </a:pPr>
            <a:r>
              <a:rPr lang="zh-CN" altLang="en-US" sz="2600" u="sng" dirty="0">
                <a:solidFill>
                  <a:schemeClr val="hlink"/>
                </a:solidFill>
                <a:hlinkClick r:id="rId4" action="ppaction://hlinksldjump"/>
              </a:rPr>
              <a:t>认证，培训，和伙伴</a:t>
            </a:r>
            <a:endParaRPr lang="en-US" altLang="zh-CN" sz="2600" u="sng" dirty="0">
              <a:solidFill>
                <a:schemeClr val="hlink"/>
              </a:solidFill>
            </a:endParaRPr>
          </a:p>
          <a:p>
            <a:pPr marL="0" lvl="0" indent="0" algn="l" rtl="0">
              <a:spcBef>
                <a:spcPts val="800"/>
              </a:spcBef>
              <a:spcAft>
                <a:spcPts val="0"/>
              </a:spcAft>
              <a:buNone/>
            </a:pPr>
            <a:r>
              <a:rPr lang="en-US" sz="2600" u="sng" dirty="0">
                <a:solidFill>
                  <a:schemeClr val="hlink"/>
                </a:solidFill>
                <a:hlinkClick r:id="rId5" action="ppaction://hlinksldjump"/>
              </a:rPr>
              <a:t>CNCF </a:t>
            </a:r>
            <a:r>
              <a:rPr lang="zh-CN" altLang="en-US" sz="2600" u="sng" dirty="0">
                <a:solidFill>
                  <a:schemeClr val="hlink"/>
                </a:solidFill>
                <a:hlinkClick r:id="rId5" action="ppaction://hlinksldjump"/>
              </a:rPr>
              <a:t>会员权益 </a:t>
            </a:r>
            <a:endParaRPr lang="en-US" altLang="zh-CN" sz="2600" u="sng" dirty="0">
              <a:solidFill>
                <a:schemeClr val="hlink"/>
              </a:solidFill>
            </a:endParaRPr>
          </a:p>
          <a:p>
            <a:pPr marL="0" lvl="0" indent="0" algn="l" rtl="0">
              <a:spcBef>
                <a:spcPts val="800"/>
              </a:spcBef>
              <a:spcAft>
                <a:spcPts val="0"/>
              </a:spcAft>
              <a:buNone/>
            </a:pPr>
            <a:r>
              <a:rPr lang="zh-CN" altLang="en-US" sz="2600" u="sng" dirty="0">
                <a:solidFill>
                  <a:schemeClr val="hlink"/>
                </a:solidFill>
                <a:hlinkClick r:id="rId6" action="ppaction://hlinksldjump"/>
              </a:rPr>
              <a:t>加入</a:t>
            </a:r>
            <a:r>
              <a:rPr lang="en-US" sz="2600" u="sng" dirty="0">
                <a:solidFill>
                  <a:schemeClr val="hlink"/>
                </a:solidFill>
                <a:hlinkClick r:id="rId6" action="ppaction://hlinksldjump"/>
              </a:rPr>
              <a:t>CNCF </a:t>
            </a:r>
            <a:r>
              <a:rPr lang="zh-CN" altLang="en-US" sz="2600" u="sng" dirty="0">
                <a:solidFill>
                  <a:schemeClr val="hlink"/>
                </a:solidFill>
                <a:hlinkClick r:id="rId6" action="ppaction://hlinksldjump"/>
              </a:rPr>
              <a:t>最终用户社区</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573" name="Google Shape;573;p3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Trail Map: </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574" name="Google Shape;574;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810664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u="sng" dirty="0">
                <a:hlinkClick r:id="rId3"/>
              </a:rPr>
              <a:t>CNCF </a:t>
            </a:r>
            <a:r>
              <a:rPr lang="zh-CN" altLang="en-US" u="sng" dirty="0">
                <a:hlinkClick r:id="rId3"/>
              </a:rPr>
              <a:t>用户技术雷达</a:t>
            </a:r>
            <a:endParaRPr dirty="0"/>
          </a:p>
        </p:txBody>
      </p:sp>
      <p:pic>
        <p:nvPicPr>
          <p:cNvPr id="565" name="Google Shape;565;p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12063" y="3314775"/>
            <a:ext cx="2848941" cy="1828725"/>
          </a:xfrm>
          <a:prstGeom prst="rect">
            <a:avLst/>
          </a:prstGeom>
          <a:noFill/>
          <a:ln>
            <a:noFill/>
          </a:ln>
        </p:spPr>
      </p:pic>
      <p:pic>
        <p:nvPicPr>
          <p:cNvPr id="566" name="Google Shape;566;p3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383150" y="3308175"/>
            <a:ext cx="2848926" cy="1828687"/>
          </a:xfrm>
          <a:prstGeom prst="rect">
            <a:avLst/>
          </a:prstGeom>
          <a:noFill/>
          <a:ln>
            <a:noFill/>
          </a:ln>
        </p:spPr>
      </p:pic>
      <p:pic>
        <p:nvPicPr>
          <p:cNvPr id="567" name="Google Shape;567;p3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12050" y="1314100"/>
            <a:ext cx="2848976" cy="1828725"/>
          </a:xfrm>
          <a:prstGeom prst="rect">
            <a:avLst/>
          </a:prstGeom>
          <a:noFill/>
          <a:ln>
            <a:noFill/>
          </a:ln>
        </p:spPr>
      </p:pic>
      <p:pic>
        <p:nvPicPr>
          <p:cNvPr id="568" name="Google Shape;568;p3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383125" y="1310803"/>
            <a:ext cx="2848976" cy="1828723"/>
          </a:xfrm>
          <a:prstGeom prst="rect">
            <a:avLst/>
          </a:prstGeom>
          <a:noFill/>
          <a:ln>
            <a:noFill/>
          </a:ln>
        </p:spPr>
      </p:pic>
      <p:sp>
        <p:nvSpPr>
          <p:cNvPr id="569" name="Google Shape;569;p37"/>
          <p:cNvSpPr txBox="1"/>
          <p:nvPr/>
        </p:nvSpPr>
        <p:spPr>
          <a:xfrm>
            <a:off x="341850" y="669100"/>
            <a:ext cx="8460300" cy="492600"/>
          </a:xfrm>
          <a:prstGeom prst="rect">
            <a:avLst/>
          </a:prstGeom>
          <a:noFill/>
          <a:ln>
            <a:noFill/>
          </a:ln>
        </p:spPr>
        <p:txBody>
          <a:bodyPr spcFirstLastPara="1" wrap="square" lIns="91425" tIns="91425" rIns="91425" bIns="91425" anchor="t" anchorCtr="0">
            <a:noAutofit/>
          </a:bodyPr>
          <a:lstStyle/>
          <a:p>
            <a:pPr lvl="0"/>
            <a:r>
              <a:rPr lang="zh-CN" altLang="en-US" sz="1000" dirty="0">
                <a:solidFill>
                  <a:schemeClr val="accent2"/>
                </a:solidFill>
                <a:highlight>
                  <a:srgbClr val="FFFFFF"/>
                </a:highlight>
                <a:latin typeface="Century Gothic"/>
                <a:ea typeface="Century Gothic"/>
                <a:cs typeface="Century Gothic"/>
                <a:sym typeface="Century Gothic"/>
              </a:rPr>
              <a:t>技术雷达是对于各种新技术技术给予的建议性指导。</a:t>
            </a:r>
            <a:r>
              <a:rPr lang="en-US" altLang="zh-CN" sz="1000" dirty="0">
                <a:solidFill>
                  <a:schemeClr val="accent2"/>
                </a:solidFill>
                <a:highlight>
                  <a:srgbClr val="FFFFFF"/>
                </a:highlight>
                <a:latin typeface="Century Gothic"/>
                <a:ea typeface="Century Gothic"/>
                <a:cs typeface="Century Gothic"/>
                <a:sym typeface="Century Gothic"/>
              </a:rPr>
              <a:t>CNCF </a:t>
            </a:r>
            <a:r>
              <a:rPr lang="zh-CN" altLang="en-US" sz="1000" dirty="0">
                <a:solidFill>
                  <a:schemeClr val="accent2"/>
                </a:solidFill>
                <a:highlight>
                  <a:srgbClr val="FFFFFF"/>
                </a:highlight>
                <a:latin typeface="Century Gothic"/>
                <a:ea typeface="Century Gothic"/>
                <a:cs typeface="Century Gothic"/>
                <a:sym typeface="Century Gothic"/>
              </a:rPr>
              <a:t>最终用户雷达帮助技术类听众了解最终用户在云原生领域采用哪些解决方案以及他们的建议。</a:t>
            </a:r>
            <a:endParaRPr lang="zh-CN" altLang="en-US" sz="1000" dirty="0">
              <a:latin typeface="Century Gothic"/>
              <a:ea typeface="Century Gothic"/>
              <a:cs typeface="Century Gothic"/>
              <a:sym typeface="Century Gothic"/>
            </a:endParaRPr>
          </a:p>
        </p:txBody>
      </p:sp>
    </p:spTree>
    <p:extLst>
      <p:ext uri="{BB962C8B-B14F-4D97-AF65-F5344CB8AC3E}">
        <p14:creationId xmlns:p14="http://schemas.microsoft.com/office/powerpoint/2010/main" val="89482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8"/>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chemeClr val="accent2"/>
                </a:solidFill>
                <a:latin typeface="Century Gothic"/>
                <a:ea typeface="Century Gothic"/>
                <a:cs typeface="Century Gothic"/>
                <a:sym typeface="Century Gothic"/>
              </a:rPr>
              <a:t>拥抱社区</a:t>
            </a:r>
            <a:endParaRPr sz="2700" b="1" dirty="0">
              <a:solidFill>
                <a:schemeClr val="accent2"/>
              </a:solidFill>
              <a:latin typeface="Century Gothic"/>
              <a:ea typeface="Century Gothic"/>
              <a:cs typeface="Century Gothic"/>
              <a:sym typeface="Century Gothic"/>
            </a:endParaRPr>
          </a:p>
        </p:txBody>
      </p:sp>
      <p:sp>
        <p:nvSpPr>
          <p:cNvPr id="572" name="Google Shape;572;p38"/>
          <p:cNvSpPr txBox="1"/>
          <p:nvPr/>
        </p:nvSpPr>
        <p:spPr>
          <a:xfrm>
            <a:off x="114300" y="685800"/>
            <a:ext cx="5500500" cy="36147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8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3"/>
              </a:rPr>
              <a:t>遇见我们的大使</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本地云原生影响力人物</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2"/>
              </a:buClr>
              <a:buSzPts val="1800"/>
              <a:buFont typeface="Century Gothic"/>
              <a:buChar char="●"/>
            </a:pPr>
            <a:r>
              <a:rPr lang="zh-CN" altLang="en-US" sz="18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导师计划</a:t>
            </a:r>
            <a:endParaRPr sz="1800" dirty="0">
              <a:solidFill>
                <a:schemeClr val="dk2"/>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chemeClr val="dk2"/>
              </a:buClr>
              <a:buSzPts val="1800"/>
              <a:buFont typeface="Century Gothic"/>
              <a:buChar char="○"/>
            </a:pPr>
            <a:r>
              <a:rPr lang="zh-CN" altLang="en-US" sz="1800" dirty="0">
                <a:solidFill>
                  <a:schemeClr val="dk2"/>
                </a:solidFill>
                <a:latin typeface="Century Gothic"/>
                <a:ea typeface="Century Gothic"/>
                <a:cs typeface="Century Gothic"/>
                <a:sym typeface="Century Gothic"/>
              </a:rPr>
              <a:t>在开源领域学习和成长</a:t>
            </a:r>
            <a:endParaRPr sz="1800" dirty="0">
              <a:solidFill>
                <a:schemeClr val="dk2"/>
              </a:solidFill>
              <a:latin typeface="Century Gothic"/>
              <a:ea typeface="Century Gothic"/>
              <a:cs typeface="Century Gothic"/>
              <a:sym typeface="Century Gothic"/>
            </a:endParaRPr>
          </a:p>
          <a:p>
            <a:pPr marL="0" lvl="0" indent="0" algn="l" rtl="0">
              <a:lnSpc>
                <a:spcPct val="90000"/>
              </a:lnSpc>
              <a:spcBef>
                <a:spcPts val="1000"/>
              </a:spcBef>
              <a:spcAft>
                <a:spcPts val="0"/>
              </a:spcAft>
              <a:buNone/>
            </a:pPr>
            <a:endParaRPr sz="1800" dirty="0">
              <a:solidFill>
                <a:schemeClr val="dk2"/>
              </a:solidFill>
              <a:latin typeface="Century Gothic"/>
              <a:ea typeface="Century Gothic"/>
              <a:cs typeface="Century Gothic"/>
              <a:sym typeface="Century Gothic"/>
            </a:endParaRPr>
          </a:p>
          <a:p>
            <a:pPr marL="457200" lvl="0" indent="-342900" algn="l" rtl="0">
              <a:lnSpc>
                <a:spcPct val="90000"/>
              </a:lnSpc>
              <a:spcBef>
                <a:spcPts val="1000"/>
              </a:spcBef>
              <a:spcAft>
                <a:spcPts val="0"/>
              </a:spcAft>
              <a:buClr>
                <a:srgbClr val="3F4749"/>
              </a:buClr>
              <a:buSzPts val="1800"/>
              <a:buFont typeface="Century Gothic"/>
              <a:buChar char="●"/>
            </a:pPr>
            <a:r>
              <a:rPr lang="zh-CN" altLang="en-US" sz="1800" u="sng" dirty="0">
                <a:solidFill>
                  <a:schemeClr val="hlink"/>
                </a:solidFill>
                <a:latin typeface="Century Gothic"/>
                <a:ea typeface="Century Gothic"/>
                <a:cs typeface="Century Gothic"/>
                <a:sym typeface="Century Gothic"/>
                <a:hlinkClick r:id="rId5"/>
              </a:rPr>
              <a:t>云原生社区小组</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本地</a:t>
            </a:r>
            <a:r>
              <a:rPr lang="en-US" sz="1800" dirty="0">
                <a:solidFill>
                  <a:srgbClr val="3F4749"/>
                </a:solidFill>
                <a:latin typeface="Century Gothic"/>
                <a:ea typeface="Century Gothic"/>
                <a:cs typeface="Century Gothic"/>
                <a:sym typeface="Century Gothic"/>
              </a:rPr>
              <a:t>meetup </a:t>
            </a:r>
            <a:r>
              <a:rPr lang="zh-CN" altLang="en-US" sz="1800" dirty="0">
                <a:solidFill>
                  <a:srgbClr val="3F4749"/>
                </a:solidFill>
                <a:latin typeface="Century Gothic"/>
                <a:ea typeface="Century Gothic"/>
                <a:cs typeface="Century Gothic"/>
                <a:sym typeface="Century Gothic"/>
              </a:rPr>
              <a:t>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6"/>
              </a:rPr>
              <a:t>Kubernetes Community Days </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区域性云原生链接活动</a:t>
            </a:r>
            <a:endParaRPr sz="1800" dirty="0">
              <a:solidFill>
                <a:srgbClr val="3F4749"/>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Font typeface="Century Gothic"/>
              <a:buChar char="●"/>
            </a:pPr>
            <a:r>
              <a:rPr lang="en-US" sz="1800" u="sng" dirty="0">
                <a:solidFill>
                  <a:schemeClr val="hlink"/>
                </a:solidFill>
                <a:latin typeface="Century Gothic"/>
                <a:ea typeface="Century Gothic"/>
                <a:cs typeface="Century Gothic"/>
                <a:sym typeface="Century Gothic"/>
                <a:hlinkClick r:id="rId7"/>
              </a:rPr>
              <a:t>KubeCon + CloudNativeCon</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全球最主要的云原生大会</a:t>
            </a:r>
            <a:r>
              <a:rPr lang="en-US" sz="1800" dirty="0">
                <a:solidFill>
                  <a:srgbClr val="3F4749"/>
                </a:solidFill>
                <a:latin typeface="Century Gothic"/>
                <a:ea typeface="Century Gothic"/>
                <a:cs typeface="Century Gothic"/>
                <a:sym typeface="Century Gothic"/>
              </a:rPr>
              <a:t>!</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0"/>
              </a:spcBef>
              <a:spcAft>
                <a:spcPts val="0"/>
              </a:spcAft>
              <a:buClr>
                <a:srgbClr val="3F4749"/>
              </a:buClr>
              <a:buSzPts val="1800"/>
              <a:buFont typeface="Century Gothic"/>
              <a:buChar char="○"/>
            </a:pPr>
            <a:r>
              <a:rPr lang="zh-CN" altLang="en-US" sz="1800" dirty="0">
                <a:solidFill>
                  <a:srgbClr val="3F4749"/>
                </a:solidFill>
                <a:latin typeface="Century Gothic"/>
                <a:ea typeface="Century Gothic"/>
                <a:cs typeface="Century Gothic"/>
                <a:sym typeface="Century Gothic"/>
              </a:rPr>
              <a:t>同场会议</a:t>
            </a: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pic>
        <p:nvPicPr>
          <p:cNvPr id="7" name="Google Shape;473;p38">
            <a:hlinkClick r:id="rId7"/>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6027962" y="851225"/>
            <a:ext cx="2653676" cy="1235925"/>
          </a:xfrm>
          <a:prstGeom prst="rect">
            <a:avLst/>
          </a:prstGeom>
          <a:noFill/>
          <a:ln>
            <a:noFill/>
          </a:ln>
        </p:spPr>
      </p:pic>
      <p:pic>
        <p:nvPicPr>
          <p:cNvPr id="8" name="Google Shape;472;p38">
            <a:hlinkClick r:id="rId9"/>
          </p:cNvPr>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6027962" y="2717394"/>
            <a:ext cx="2653676" cy="123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9"/>
          <p:cNvSpPr txBox="1"/>
          <p:nvPr/>
        </p:nvSpPr>
        <p:spPr>
          <a:xfrm>
            <a:off x="114300" y="428525"/>
            <a:ext cx="8980500" cy="4227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贡献</a:t>
            </a:r>
            <a:r>
              <a:rPr lang="en-US" sz="2700" b="1" dirty="0">
                <a:solidFill>
                  <a:schemeClr val="accent2"/>
                </a:solidFill>
                <a:latin typeface="Century Gothic"/>
                <a:ea typeface="Century Gothic"/>
                <a:cs typeface="Century Gothic"/>
                <a:sym typeface="Century Gothic"/>
              </a:rPr>
              <a:t> – </a:t>
            </a:r>
            <a:r>
              <a:rPr lang="zh-CN" altLang="en-US" sz="2700" b="1" dirty="0">
                <a:solidFill>
                  <a:schemeClr val="accent2"/>
                </a:solidFill>
                <a:latin typeface="Century Gothic"/>
                <a:ea typeface="Century Gothic"/>
                <a:cs typeface="Century Gothic"/>
                <a:sym typeface="Century Gothic"/>
              </a:rPr>
              <a:t>代码</a:t>
            </a:r>
            <a:r>
              <a:rPr lang="en-US" sz="2700" b="1" dirty="0">
                <a:solidFill>
                  <a:schemeClr val="accent2"/>
                </a:solidFill>
                <a:latin typeface="Century Gothic"/>
                <a:ea typeface="Century Gothic"/>
                <a:cs typeface="Century Gothic"/>
                <a:sym typeface="Century Gothic"/>
              </a:rPr>
              <a:t>&amp; </a:t>
            </a:r>
            <a:r>
              <a:rPr lang="zh-CN" altLang="en-US" sz="2700" b="1" dirty="0">
                <a:solidFill>
                  <a:schemeClr val="accent2"/>
                </a:solidFill>
                <a:latin typeface="Century Gothic"/>
                <a:ea typeface="Century Gothic"/>
                <a:cs typeface="Century Gothic"/>
                <a:sym typeface="Century Gothic"/>
              </a:rPr>
              <a:t>云原生布道</a:t>
            </a:r>
            <a:endParaRPr sz="2700" b="1" dirty="0">
              <a:solidFill>
                <a:schemeClr val="accent2"/>
              </a:solidFill>
              <a:latin typeface="Century Gothic"/>
              <a:ea typeface="Century Gothic"/>
              <a:cs typeface="Century Gothic"/>
              <a:sym typeface="Century Gothic"/>
            </a:endParaRPr>
          </a:p>
        </p:txBody>
      </p:sp>
      <p:sp>
        <p:nvSpPr>
          <p:cNvPr id="581" name="Google Shape;581;p39"/>
          <p:cNvSpPr txBox="1"/>
          <p:nvPr/>
        </p:nvSpPr>
        <p:spPr>
          <a:xfrm>
            <a:off x="207225" y="927700"/>
            <a:ext cx="3993300" cy="38979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代码贡献</a:t>
            </a:r>
            <a:r>
              <a:rPr lang="en-US" sz="1800" b="1" dirty="0">
                <a:solidFill>
                  <a:srgbClr val="3F4749"/>
                </a:solidFill>
                <a:latin typeface="Century Gothic"/>
                <a:ea typeface="Century Gothic"/>
                <a:cs typeface="Century Gothic"/>
                <a:sym typeface="Century Gothic"/>
              </a:rPr>
              <a:t> – </a:t>
            </a:r>
            <a:r>
              <a:rPr lang="zh-CN" altLang="en-US" sz="1800" b="1" dirty="0">
                <a:solidFill>
                  <a:srgbClr val="3F4749"/>
                </a:solidFill>
                <a:latin typeface="Century Gothic"/>
                <a:ea typeface="Century Gothic"/>
                <a:cs typeface="Century Gothic"/>
                <a:sym typeface="Century Gothic"/>
              </a:rPr>
              <a:t>技术监督委员会</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App </a:t>
            </a:r>
            <a:r>
              <a:rPr lang="zh-CN" altLang="en-US" sz="1600" u="sng" dirty="0">
                <a:solidFill>
                  <a:schemeClr val="accent3"/>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交付</a:t>
            </a:r>
            <a:endParaRPr lang="en-US" altLang="zh-CN" sz="1600" u="sng" dirty="0">
              <a:solidFill>
                <a:schemeClr val="accent3"/>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贡献者战略</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网络</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7">
                  <a:extLst>
                    <a:ext uri="{A12FA001-AC4F-418D-AE19-62706E023703}">
                      <ahyp:hlinkClr xmlns:ahyp="http://schemas.microsoft.com/office/drawing/2018/hyperlinkcolor" val="tx"/>
                    </a:ext>
                  </a:extLst>
                </a:hlinkClick>
              </a:rPr>
              <a:t>运行</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8">
                  <a:extLst>
                    <a:ext uri="{A12FA001-AC4F-418D-AE19-62706E023703}">
                      <ahyp:hlinkClr xmlns:ahyp="http://schemas.microsoft.com/office/drawing/2018/hyperlinkcolor" val="tx"/>
                    </a:ext>
                  </a:extLst>
                </a:hlinkClick>
              </a:rPr>
              <a:t>安全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9">
                  <a:extLst>
                    <a:ext uri="{A12FA001-AC4F-418D-AE19-62706E023703}">
                      <ahyp:hlinkClr xmlns:ahyp="http://schemas.microsoft.com/office/drawing/2018/hyperlinkcolor" val="tx"/>
                    </a:ext>
                  </a:extLst>
                </a:hlinkClick>
              </a:rPr>
              <a:t>存储</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0">
                  <a:extLst>
                    <a:ext uri="{A12FA001-AC4F-418D-AE19-62706E023703}">
                      <ahyp:hlinkClr xmlns:ahyp="http://schemas.microsoft.com/office/drawing/2018/hyperlinkcolor" val="tx"/>
                    </a:ext>
                  </a:extLst>
                </a:hlinkClick>
              </a:rPr>
              <a:t>可观测性</a:t>
            </a:r>
            <a:endParaRPr sz="1600" dirty="0">
              <a:solidFill>
                <a:srgbClr val="3F4749"/>
              </a:solidFill>
              <a:latin typeface="Century Gothic"/>
              <a:ea typeface="Century Gothic"/>
              <a:cs typeface="Century Gothic"/>
              <a:sym typeface="Century Gothic"/>
            </a:endParaRPr>
          </a:p>
          <a:p>
            <a:pPr marL="457200" lvl="1" indent="-330200" algn="l" rtl="0">
              <a:lnSpc>
                <a:spcPct val="90000"/>
              </a:lnSpc>
              <a:spcBef>
                <a:spcPts val="0"/>
              </a:spcBef>
              <a:spcAft>
                <a:spcPts val="0"/>
              </a:spcAft>
              <a:buClr>
                <a:srgbClr val="3F4749"/>
              </a:buClr>
              <a:buSzPts val="1600"/>
              <a:buFont typeface="Century Gothic"/>
              <a:buChar char="○"/>
            </a:pPr>
            <a:r>
              <a:rPr lang="zh-CN" altLang="en-US" sz="1600" dirty="0">
                <a:solidFill>
                  <a:srgbClr val="3F4749"/>
                </a:solidFill>
                <a:latin typeface="Century Gothic"/>
                <a:ea typeface="Century Gothic"/>
                <a:cs typeface="Century Gothic"/>
                <a:sym typeface="Century Gothic"/>
              </a:rPr>
              <a:t>工作小组</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连续集成</a:t>
            </a:r>
            <a:r>
              <a:rPr lang="en-US" sz="1600" u="sng" dirty="0">
                <a:solidFill>
                  <a:schemeClr val="accent3"/>
                </a:solidFill>
                <a:latin typeface="Century Gothic"/>
                <a:ea typeface="Century Gothic"/>
                <a:cs typeface="Century Gothic"/>
                <a:sym typeface="Century Gothic"/>
                <a:hlinkClick r:id="rId11">
                  <a:extLst>
                    <a:ext uri="{A12FA001-AC4F-418D-AE19-62706E023703}">
                      <ahyp:hlinkClr xmlns:ahyp="http://schemas.microsoft.com/office/drawing/2018/hyperlinkcolor" val="tx"/>
                    </a:ext>
                  </a:extLst>
                </a:hlinkClick>
              </a:rPr>
              <a:t> (CI)</a:t>
            </a:r>
            <a:endParaRPr sz="1600" dirty="0">
              <a:solidFill>
                <a:srgbClr val="3F4749"/>
              </a:solidFill>
              <a:latin typeface="Century Gothic"/>
              <a:ea typeface="Century Gothic"/>
              <a:cs typeface="Century Gothic"/>
              <a:sym typeface="Century Gothic"/>
            </a:endParaRPr>
          </a:p>
          <a:p>
            <a:pPr marL="914400" lvl="2" indent="-330200" algn="l" rtl="0">
              <a:lnSpc>
                <a:spcPct val="90000"/>
              </a:lnSpc>
              <a:spcBef>
                <a:spcPts val="0"/>
              </a:spcBef>
              <a:spcAft>
                <a:spcPts val="0"/>
              </a:spcAft>
              <a:buSzPts val="1600"/>
              <a:buFont typeface="Century Gothic"/>
              <a:buChar char="■"/>
            </a:pPr>
            <a:r>
              <a:rPr lang="zh-CN" altLang="en-US" sz="1600" u="sng" dirty="0">
                <a:solidFill>
                  <a:schemeClr val="accent3"/>
                </a:solidFill>
                <a:latin typeface="Century Gothic"/>
                <a:ea typeface="Century Gothic"/>
                <a:cs typeface="Century Gothic"/>
                <a:sym typeface="Century Gothic"/>
                <a:hlinkClick r:id="rId12">
                  <a:extLst>
                    <a:ext uri="{A12FA001-AC4F-418D-AE19-62706E023703}">
                      <ahyp:hlinkClr xmlns:ahyp="http://schemas.microsoft.com/office/drawing/2018/hyperlinkcolor" val="tx"/>
                    </a:ext>
                  </a:extLst>
                </a:hlinkClick>
              </a:rPr>
              <a:t>无服务器</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dirty="0">
                <a:solidFill>
                  <a:srgbClr val="3F4749"/>
                </a:solidFill>
                <a:latin typeface="Century Gothic"/>
                <a:ea typeface="Century Gothic"/>
                <a:cs typeface="Century Gothic"/>
                <a:sym typeface="Century Gothic"/>
              </a:rPr>
              <a:t>80+ </a:t>
            </a:r>
            <a:r>
              <a:rPr lang="zh-CN" altLang="en-US" sz="1600" dirty="0">
                <a:solidFill>
                  <a:srgbClr val="3F4749"/>
                </a:solidFill>
                <a:latin typeface="Century Gothic"/>
                <a:ea typeface="Century Gothic"/>
                <a:cs typeface="Century Gothic"/>
                <a:sym typeface="Century Gothic"/>
              </a:rPr>
              <a:t>项目</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3"/>
              </a:rPr>
              <a:t>CNF </a:t>
            </a:r>
            <a:r>
              <a:rPr lang="zh-CN" altLang="en-US" sz="1600" u="sng" dirty="0">
                <a:solidFill>
                  <a:schemeClr val="hlink"/>
                </a:solidFill>
                <a:latin typeface="Century Gothic"/>
                <a:ea typeface="Century Gothic"/>
                <a:cs typeface="Century Gothic"/>
                <a:sym typeface="Century Gothic"/>
              </a:rPr>
              <a:t>测试套具</a:t>
            </a:r>
            <a:endParaRPr sz="1600" dirty="0">
              <a:solidFill>
                <a:srgbClr val="3F4749"/>
              </a:solidFill>
              <a:latin typeface="Century Gothic"/>
              <a:ea typeface="Century Gothic"/>
              <a:cs typeface="Century Gothic"/>
              <a:sym typeface="Century Gothic"/>
            </a:endParaRPr>
          </a:p>
          <a:p>
            <a:pPr marL="457200" lvl="0" indent="-330200" algn="l" rtl="0">
              <a:lnSpc>
                <a:spcPct val="90000"/>
              </a:lnSpc>
              <a:spcBef>
                <a:spcPts val="0"/>
              </a:spcBef>
              <a:spcAft>
                <a:spcPts val="0"/>
              </a:spcAft>
              <a:buClr>
                <a:srgbClr val="3F4749"/>
              </a:buClr>
              <a:buSzPts val="1600"/>
              <a:buFont typeface="Century Gothic"/>
              <a:buChar char="●"/>
            </a:pPr>
            <a:r>
              <a:rPr lang="en-US" sz="1600" u="sng" dirty="0">
                <a:solidFill>
                  <a:schemeClr val="hlink"/>
                </a:solidFill>
                <a:latin typeface="Century Gothic"/>
                <a:ea typeface="Century Gothic"/>
                <a:cs typeface="Century Gothic"/>
                <a:sym typeface="Century Gothic"/>
                <a:hlinkClick r:id="rId14"/>
              </a:rPr>
              <a:t>CNF WG</a:t>
            </a:r>
            <a:endParaRPr sz="1600" dirty="0">
              <a:solidFill>
                <a:srgbClr val="3F4749"/>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sp>
        <p:nvSpPr>
          <p:cNvPr id="582" name="Google Shape;582;p39"/>
          <p:cNvSpPr txBox="1"/>
          <p:nvPr/>
        </p:nvSpPr>
        <p:spPr>
          <a:xfrm>
            <a:off x="4436100" y="983250"/>
            <a:ext cx="4228800" cy="3842400"/>
          </a:xfrm>
          <a:prstGeom prst="rect">
            <a:avLst/>
          </a:prstGeom>
          <a:noFill/>
          <a:ln>
            <a:noFill/>
          </a:ln>
        </p:spPr>
        <p:txBody>
          <a:bodyPr spcFirstLastPara="1" wrap="square" lIns="68575" tIns="68575" rIns="68575" bIns="68575" anchor="t" anchorCtr="0">
            <a:noAutofit/>
          </a:bodyPr>
          <a:lstStyle/>
          <a:p>
            <a:pPr marL="0" lvl="0" indent="0" algn="l" rtl="0">
              <a:lnSpc>
                <a:spcPct val="90000"/>
              </a:lnSpc>
              <a:spcBef>
                <a:spcPts val="800"/>
              </a:spcBef>
              <a:spcAft>
                <a:spcPts val="0"/>
              </a:spcAft>
              <a:buNone/>
            </a:pPr>
            <a:r>
              <a:rPr lang="zh-CN" altLang="en-US" sz="1800" b="1" dirty="0">
                <a:solidFill>
                  <a:srgbClr val="3F4749"/>
                </a:solidFill>
                <a:latin typeface="Century Gothic"/>
                <a:ea typeface="Century Gothic"/>
                <a:cs typeface="Century Gothic"/>
                <a:sym typeface="Century Gothic"/>
              </a:rPr>
              <a:t>非代码贡献</a:t>
            </a:r>
            <a:r>
              <a:rPr lang="en-US" sz="1800" b="1" dirty="0">
                <a:solidFill>
                  <a:srgbClr val="3F4749"/>
                </a:solidFill>
                <a:latin typeface="Century Gothic"/>
                <a:ea typeface="Century Gothic"/>
                <a:cs typeface="Century Gothic"/>
                <a:sym typeface="Century Gothic"/>
              </a:rPr>
              <a:t>- </a:t>
            </a:r>
            <a:r>
              <a:rPr lang="zh-CN" altLang="en-US" sz="1800" b="1" dirty="0">
                <a:solidFill>
                  <a:srgbClr val="3F4749"/>
                </a:solidFill>
                <a:latin typeface="Century Gothic"/>
                <a:ea typeface="Century Gothic"/>
                <a:cs typeface="Century Gothic"/>
                <a:sym typeface="Century Gothic"/>
              </a:rPr>
              <a:t>云原生布道</a:t>
            </a:r>
            <a:endParaRPr sz="1800" b="1" dirty="0">
              <a:solidFill>
                <a:srgbClr val="3F4749"/>
              </a:solidFill>
              <a:latin typeface="Century Gothic"/>
              <a:ea typeface="Century Gothic"/>
              <a:cs typeface="Century Gothic"/>
              <a:sym typeface="Century Gothic"/>
            </a:endParaRPr>
          </a:p>
          <a:p>
            <a:pPr marL="457200" lvl="0" indent="-336550" algn="l" rtl="0">
              <a:lnSpc>
                <a:spcPct val="90000"/>
              </a:lnSpc>
              <a:spcBef>
                <a:spcPts val="1000"/>
              </a:spcBef>
              <a:spcAft>
                <a:spcPts val="0"/>
              </a:spcAft>
              <a:buClr>
                <a:srgbClr val="3F4749"/>
              </a:buClr>
              <a:buSzPts val="1700"/>
              <a:buFont typeface="Century Gothic"/>
              <a:buChar char="●"/>
            </a:pPr>
            <a:r>
              <a:rPr lang="en-US" sz="1700" dirty="0" err="1">
                <a:solidFill>
                  <a:srgbClr val="3F4749"/>
                </a:solidFill>
                <a:latin typeface="Century Gothic"/>
                <a:ea typeface="Century Gothic"/>
                <a:cs typeface="Century Gothic"/>
                <a:sym typeface="Century Gothic"/>
              </a:rPr>
              <a:t>Cartografos</a:t>
            </a:r>
            <a:r>
              <a:rPr lang="en-US" sz="1700" dirty="0">
                <a:solidFill>
                  <a:srgbClr val="3F4749"/>
                </a:solidFill>
                <a:latin typeface="Century Gothic"/>
                <a:ea typeface="Century Gothic"/>
                <a:cs typeface="Century Gothic"/>
                <a:sym typeface="Century Gothic"/>
              </a:rPr>
              <a:t> WG – </a:t>
            </a:r>
            <a:r>
              <a:rPr lang="zh-CN" altLang="en-US" sz="1700" dirty="0">
                <a:solidFill>
                  <a:srgbClr val="3F4749"/>
                </a:solidFill>
                <a:latin typeface="Century Gothic"/>
                <a:ea typeface="Century Gothic"/>
                <a:cs typeface="Century Gothic"/>
                <a:sym typeface="Century Gothic"/>
              </a:rPr>
              <a:t>即将上线</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5"/>
              </a:rPr>
              <a:t>CNCF.io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项目和会员</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en-US" sz="1700" u="sng" dirty="0">
                <a:solidFill>
                  <a:schemeClr val="hlink"/>
                </a:solidFill>
                <a:latin typeface="Century Gothic"/>
                <a:ea typeface="Century Gothic"/>
                <a:cs typeface="Century Gothic"/>
                <a:sym typeface="Century Gothic"/>
                <a:hlinkClick r:id="rId16"/>
              </a:rPr>
              <a:t>Kubernetes.io blog</a:t>
            </a:r>
            <a:r>
              <a:rPr lang="en-US" sz="1700" dirty="0">
                <a:solidFill>
                  <a:srgbClr val="3F4749"/>
                </a:solidFill>
                <a:latin typeface="Century Gothic"/>
                <a:ea typeface="Century Gothic"/>
                <a:cs typeface="Century Gothic"/>
                <a:sym typeface="Century Gothic"/>
              </a:rPr>
              <a:t> (</a:t>
            </a:r>
            <a:r>
              <a:rPr lang="zh-CN" altLang="en-US" sz="1700" dirty="0">
                <a:solidFill>
                  <a:srgbClr val="3F4749"/>
                </a:solidFill>
                <a:latin typeface="Century Gothic"/>
                <a:ea typeface="Century Gothic"/>
                <a:cs typeface="Century Gothic"/>
                <a:sym typeface="Century Gothic"/>
              </a:rPr>
              <a:t>对所有人开放</a:t>
            </a:r>
            <a:r>
              <a:rPr lang="en-US" sz="1700" dirty="0">
                <a:solidFill>
                  <a:srgbClr val="3F4749"/>
                </a:solidFill>
                <a:latin typeface="Century Gothic"/>
                <a:ea typeface="Century Gothic"/>
                <a:cs typeface="Century Gothic"/>
                <a:sym typeface="Century Gothic"/>
              </a:rPr>
              <a:t>)</a:t>
            </a:r>
            <a:endParaRPr sz="1700" dirty="0">
              <a:solidFill>
                <a:srgbClr val="3F4749"/>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rgbClr val="3F4749"/>
              </a:buClr>
              <a:buSzPts val="1700"/>
              <a:buFont typeface="Century Gothic"/>
              <a:buChar char="●"/>
            </a:pPr>
            <a:r>
              <a:rPr lang="zh-CN" altLang="en-US" sz="1700" dirty="0">
                <a:solidFill>
                  <a:schemeClr val="dk2"/>
                </a:solidFill>
                <a:latin typeface="Century Gothic"/>
                <a:ea typeface="Century Gothic"/>
                <a:cs typeface="Century Gothic"/>
                <a:sym typeface="Century Gothic"/>
              </a:rPr>
              <a:t>市场委员会</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7"/>
              </a:rPr>
              <a:t>商业价值子委员会</a:t>
            </a:r>
            <a:endParaRPr sz="1700" dirty="0">
              <a:solidFill>
                <a:schemeClr val="dk2"/>
              </a:solidFill>
              <a:latin typeface="Century Gothic"/>
              <a:ea typeface="Century Gothic"/>
              <a:cs typeface="Century Gothic"/>
              <a:sym typeface="Century Gothic"/>
            </a:endParaRPr>
          </a:p>
          <a:p>
            <a:pPr marL="914400" lvl="1"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hlink"/>
                </a:solidFill>
                <a:latin typeface="Century Gothic"/>
                <a:ea typeface="Century Gothic"/>
                <a:cs typeface="Century Gothic"/>
                <a:sym typeface="Century Gothic"/>
                <a:hlinkClick r:id="rId18"/>
              </a:rPr>
              <a:t>云原生词汇表</a:t>
            </a:r>
            <a:r>
              <a:rPr lang="en-US" sz="1700" dirty="0">
                <a:solidFill>
                  <a:schemeClr val="dk2"/>
                </a:solidFill>
                <a:latin typeface="Century Gothic"/>
                <a:ea typeface="Century Gothic"/>
                <a:cs typeface="Century Gothic"/>
                <a:sym typeface="Century Gothic"/>
              </a:rPr>
              <a:t> (</a:t>
            </a:r>
            <a:r>
              <a:rPr lang="zh-CN" altLang="en-US" sz="1700" dirty="0">
                <a:solidFill>
                  <a:schemeClr val="dk2"/>
                </a:solidFill>
                <a:latin typeface="Century Gothic"/>
                <a:ea typeface="Century Gothic"/>
                <a:cs typeface="Century Gothic"/>
                <a:sym typeface="Century Gothic"/>
              </a:rPr>
              <a:t>对所有人开放</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336550" algn="l" rtl="0">
              <a:lnSpc>
                <a:spcPct val="90000"/>
              </a:lnSpc>
              <a:spcBef>
                <a:spcPts val="0"/>
              </a:spcBef>
              <a:spcAft>
                <a:spcPts val="0"/>
              </a:spcAft>
              <a:buClr>
                <a:schemeClr val="dk2"/>
              </a:buClr>
              <a:buSzPts val="1700"/>
              <a:buFont typeface="Century Gothic"/>
              <a:buChar char="●"/>
            </a:pPr>
            <a:r>
              <a:rPr lang="zh-CN" altLang="en-US" sz="1700" u="sng" dirty="0">
                <a:solidFill>
                  <a:schemeClr val="accent3"/>
                </a:solidFill>
                <a:latin typeface="Century Gothic"/>
                <a:ea typeface="Century Gothic"/>
                <a:cs typeface="Century Gothic"/>
                <a:sym typeface="Century Gothic"/>
                <a:hlinkClick r:id="rId19">
                  <a:extLst>
                    <a:ext uri="{A12FA001-AC4F-418D-AE19-62706E023703}">
                      <ahyp:hlinkClr xmlns:ahyp="http://schemas.microsoft.com/office/drawing/2018/hyperlinkcolor" val="tx"/>
                    </a:ext>
                  </a:extLst>
                </a:hlinkClick>
              </a:rPr>
              <a:t>在线项目</a:t>
            </a:r>
            <a:r>
              <a:rPr lang="en-US" sz="1700" u="sng" dirty="0">
                <a:solidFill>
                  <a:schemeClr val="accent3"/>
                </a:solidFill>
                <a:latin typeface="Century Gothic"/>
                <a:ea typeface="Century Gothic"/>
                <a:cs typeface="Century Gothic"/>
                <a:sym typeface="Century Gothic"/>
              </a:rPr>
              <a:t> </a:t>
            </a:r>
            <a:r>
              <a:rPr lang="en-US" sz="1700" dirty="0">
                <a:solidFill>
                  <a:schemeClr val="dk2"/>
                </a:solidFill>
                <a:latin typeface="Century Gothic"/>
                <a:ea typeface="Century Gothic"/>
                <a:cs typeface="Century Gothic"/>
                <a:sym typeface="Century Gothic"/>
              </a:rPr>
              <a:t>(</a:t>
            </a:r>
            <a:r>
              <a:rPr lang="zh-CN" altLang="en-US" sz="1700" dirty="0">
                <a:solidFill>
                  <a:schemeClr val="dk2"/>
                </a:solidFill>
                <a:latin typeface="Century Gothic"/>
                <a:ea typeface="Century Gothic"/>
                <a:cs typeface="Century Gothic"/>
                <a:sym typeface="Century Gothic"/>
              </a:rPr>
              <a:t>仅限会员</a:t>
            </a:r>
            <a:r>
              <a:rPr lang="en-US" sz="1700" dirty="0">
                <a:solidFill>
                  <a:schemeClr val="dk2"/>
                </a:solidFill>
                <a:latin typeface="Century Gothic"/>
                <a:ea typeface="Century Gothic"/>
                <a:cs typeface="Century Gothic"/>
                <a:sym typeface="Century Gothic"/>
              </a:rPr>
              <a:t>)</a:t>
            </a:r>
            <a:endParaRPr sz="1700" dirty="0">
              <a:solidFill>
                <a:schemeClr val="dk2"/>
              </a:solidFill>
              <a:latin typeface="Century Gothic"/>
              <a:ea typeface="Century Gothic"/>
              <a:cs typeface="Century Gothic"/>
              <a:sym typeface="Century Gothic"/>
            </a:endParaRPr>
          </a:p>
          <a:p>
            <a:pPr marL="457200" lvl="0" indent="0" algn="l" rtl="0">
              <a:lnSpc>
                <a:spcPct val="90000"/>
              </a:lnSpc>
              <a:spcBef>
                <a:spcPts val="1000"/>
              </a:spcBef>
              <a:spcAft>
                <a:spcPts val="0"/>
              </a:spcAft>
              <a:buNone/>
            </a:pPr>
            <a:endParaRPr sz="1800" dirty="0">
              <a:solidFill>
                <a:srgbClr val="3F4749"/>
              </a:solidFill>
              <a:latin typeface="Century Gothic"/>
              <a:ea typeface="Century Gothic"/>
              <a:cs typeface="Century Gothic"/>
              <a:sym typeface="Century Gothic"/>
            </a:endParaRPr>
          </a:p>
          <a:p>
            <a:pPr marL="457200" lvl="0" indent="0" algn="l" rtl="0">
              <a:lnSpc>
                <a:spcPct val="90000"/>
              </a:lnSpc>
              <a:spcBef>
                <a:spcPts val="800"/>
              </a:spcBef>
              <a:spcAft>
                <a:spcPts val="0"/>
              </a:spcAft>
              <a:buNone/>
            </a:pPr>
            <a:endParaRPr sz="1800" dirty="0">
              <a:solidFill>
                <a:srgbClr val="3F4749"/>
              </a:solidFill>
              <a:latin typeface="Century Gothic"/>
              <a:ea typeface="Century Gothic"/>
              <a:cs typeface="Century Gothic"/>
              <a:sym typeface="Century Gothic"/>
            </a:endParaRPr>
          </a:p>
        </p:txBody>
      </p:sp>
      <p:grpSp>
        <p:nvGrpSpPr>
          <p:cNvPr id="583" name="Google Shape;583;p39"/>
          <p:cNvGrpSpPr/>
          <p:nvPr/>
        </p:nvGrpSpPr>
        <p:grpSpPr>
          <a:xfrm>
            <a:off x="7972620" y="267331"/>
            <a:ext cx="945836" cy="970389"/>
            <a:chOff x="-6379452" y="1686052"/>
            <a:chExt cx="2404260" cy="2390710"/>
          </a:xfrm>
        </p:grpSpPr>
        <p:grpSp>
          <p:nvGrpSpPr>
            <p:cNvPr id="584" name="Google Shape;584;p39"/>
            <p:cNvGrpSpPr/>
            <p:nvPr/>
          </p:nvGrpSpPr>
          <p:grpSpPr>
            <a:xfrm>
              <a:off x="-6379452" y="1686052"/>
              <a:ext cx="2404260" cy="2390710"/>
              <a:chOff x="4124325" y="1741488"/>
              <a:chExt cx="3943350" cy="3921125"/>
            </a:xfrm>
          </p:grpSpPr>
          <p:sp>
            <p:nvSpPr>
              <p:cNvPr id="585" name="Google Shape;585;p39"/>
              <p:cNvSpPr/>
              <p:nvPr/>
            </p:nvSpPr>
            <p:spPr>
              <a:xfrm>
                <a:off x="4124325" y="1741488"/>
                <a:ext cx="3943350" cy="3921125"/>
              </a:xfrm>
              <a:custGeom>
                <a:avLst/>
                <a:gdLst/>
                <a:ahLst/>
                <a:cxnLst/>
                <a:rect l="l" t="t" r="r" b="b"/>
                <a:pathLst>
                  <a:path w="712" h="712" extrusionOk="0">
                    <a:moveTo>
                      <a:pt x="712" y="320"/>
                    </a:moveTo>
                    <a:cubicBezTo>
                      <a:pt x="712" y="392"/>
                      <a:pt x="712" y="392"/>
                      <a:pt x="712" y="392"/>
                    </a:cubicBezTo>
                    <a:cubicBezTo>
                      <a:pt x="712" y="394"/>
                      <a:pt x="710" y="397"/>
                      <a:pt x="707" y="398"/>
                    </a:cubicBezTo>
                    <a:cubicBezTo>
                      <a:pt x="653" y="405"/>
                      <a:pt x="653" y="405"/>
                      <a:pt x="653" y="405"/>
                    </a:cubicBezTo>
                    <a:cubicBezTo>
                      <a:pt x="650" y="425"/>
                      <a:pt x="645" y="444"/>
                      <a:pt x="638" y="461"/>
                    </a:cubicBezTo>
                    <a:cubicBezTo>
                      <a:pt x="681" y="495"/>
                      <a:pt x="681" y="495"/>
                      <a:pt x="681" y="495"/>
                    </a:cubicBezTo>
                    <a:cubicBezTo>
                      <a:pt x="683" y="497"/>
                      <a:pt x="684" y="500"/>
                      <a:pt x="682" y="503"/>
                    </a:cubicBezTo>
                    <a:cubicBezTo>
                      <a:pt x="646" y="565"/>
                      <a:pt x="646" y="565"/>
                      <a:pt x="646" y="565"/>
                    </a:cubicBezTo>
                    <a:cubicBezTo>
                      <a:pt x="645" y="567"/>
                      <a:pt x="642" y="568"/>
                      <a:pt x="639" y="567"/>
                    </a:cubicBezTo>
                    <a:cubicBezTo>
                      <a:pt x="588" y="547"/>
                      <a:pt x="588" y="547"/>
                      <a:pt x="588" y="547"/>
                    </a:cubicBezTo>
                    <a:cubicBezTo>
                      <a:pt x="576" y="562"/>
                      <a:pt x="562" y="576"/>
                      <a:pt x="547" y="588"/>
                    </a:cubicBezTo>
                    <a:cubicBezTo>
                      <a:pt x="567" y="639"/>
                      <a:pt x="567" y="639"/>
                      <a:pt x="567" y="639"/>
                    </a:cubicBezTo>
                    <a:cubicBezTo>
                      <a:pt x="568" y="642"/>
                      <a:pt x="567" y="645"/>
                      <a:pt x="565" y="646"/>
                    </a:cubicBezTo>
                    <a:cubicBezTo>
                      <a:pt x="503" y="682"/>
                      <a:pt x="503" y="682"/>
                      <a:pt x="503" y="682"/>
                    </a:cubicBezTo>
                    <a:cubicBezTo>
                      <a:pt x="500" y="684"/>
                      <a:pt x="497" y="683"/>
                      <a:pt x="495" y="681"/>
                    </a:cubicBezTo>
                    <a:cubicBezTo>
                      <a:pt x="461" y="638"/>
                      <a:pt x="461" y="638"/>
                      <a:pt x="461" y="638"/>
                    </a:cubicBezTo>
                    <a:cubicBezTo>
                      <a:pt x="443" y="645"/>
                      <a:pt x="425" y="650"/>
                      <a:pt x="405" y="653"/>
                    </a:cubicBezTo>
                    <a:cubicBezTo>
                      <a:pt x="397" y="707"/>
                      <a:pt x="397" y="707"/>
                      <a:pt x="397" y="707"/>
                    </a:cubicBezTo>
                    <a:cubicBezTo>
                      <a:pt x="397" y="710"/>
                      <a:pt x="394" y="712"/>
                      <a:pt x="391" y="712"/>
                    </a:cubicBezTo>
                    <a:cubicBezTo>
                      <a:pt x="320" y="712"/>
                      <a:pt x="320" y="712"/>
                      <a:pt x="320" y="712"/>
                    </a:cubicBezTo>
                    <a:cubicBezTo>
                      <a:pt x="317" y="712"/>
                      <a:pt x="314" y="710"/>
                      <a:pt x="314" y="707"/>
                    </a:cubicBezTo>
                    <a:cubicBezTo>
                      <a:pt x="306" y="653"/>
                      <a:pt x="306" y="653"/>
                      <a:pt x="306" y="653"/>
                    </a:cubicBezTo>
                    <a:cubicBezTo>
                      <a:pt x="287" y="650"/>
                      <a:pt x="268" y="645"/>
                      <a:pt x="250" y="638"/>
                    </a:cubicBezTo>
                    <a:cubicBezTo>
                      <a:pt x="216" y="681"/>
                      <a:pt x="216" y="681"/>
                      <a:pt x="216" y="681"/>
                    </a:cubicBezTo>
                    <a:cubicBezTo>
                      <a:pt x="215" y="683"/>
                      <a:pt x="211" y="684"/>
                      <a:pt x="209" y="682"/>
                    </a:cubicBezTo>
                    <a:cubicBezTo>
                      <a:pt x="147" y="646"/>
                      <a:pt x="147" y="646"/>
                      <a:pt x="147" y="646"/>
                    </a:cubicBezTo>
                    <a:cubicBezTo>
                      <a:pt x="144" y="645"/>
                      <a:pt x="143" y="642"/>
                      <a:pt x="144" y="639"/>
                    </a:cubicBezTo>
                    <a:cubicBezTo>
                      <a:pt x="164" y="588"/>
                      <a:pt x="164" y="588"/>
                      <a:pt x="164" y="588"/>
                    </a:cubicBezTo>
                    <a:cubicBezTo>
                      <a:pt x="149" y="576"/>
                      <a:pt x="136" y="562"/>
                      <a:pt x="123" y="547"/>
                    </a:cubicBezTo>
                    <a:cubicBezTo>
                      <a:pt x="73" y="567"/>
                      <a:pt x="73" y="567"/>
                      <a:pt x="73" y="567"/>
                    </a:cubicBezTo>
                    <a:cubicBezTo>
                      <a:pt x="70" y="568"/>
                      <a:pt x="67" y="567"/>
                      <a:pt x="65" y="565"/>
                    </a:cubicBezTo>
                    <a:cubicBezTo>
                      <a:pt x="29" y="503"/>
                      <a:pt x="29" y="503"/>
                      <a:pt x="29" y="503"/>
                    </a:cubicBezTo>
                    <a:cubicBezTo>
                      <a:pt x="28" y="500"/>
                      <a:pt x="29" y="497"/>
                      <a:pt x="31" y="495"/>
                    </a:cubicBezTo>
                    <a:cubicBezTo>
                      <a:pt x="74" y="461"/>
                      <a:pt x="74" y="461"/>
                      <a:pt x="74" y="461"/>
                    </a:cubicBezTo>
                    <a:cubicBezTo>
                      <a:pt x="67" y="444"/>
                      <a:pt x="62" y="425"/>
                      <a:pt x="59" y="405"/>
                    </a:cubicBezTo>
                    <a:cubicBezTo>
                      <a:pt x="5" y="398"/>
                      <a:pt x="5" y="398"/>
                      <a:pt x="5" y="398"/>
                    </a:cubicBezTo>
                    <a:cubicBezTo>
                      <a:pt x="2" y="397"/>
                      <a:pt x="0" y="394"/>
                      <a:pt x="0" y="392"/>
                    </a:cubicBezTo>
                    <a:cubicBezTo>
                      <a:pt x="0" y="320"/>
                      <a:pt x="0" y="320"/>
                      <a:pt x="0" y="320"/>
                    </a:cubicBezTo>
                    <a:cubicBezTo>
                      <a:pt x="0" y="317"/>
                      <a:pt x="2" y="315"/>
                      <a:pt x="5" y="314"/>
                    </a:cubicBezTo>
                    <a:cubicBezTo>
                      <a:pt x="59" y="306"/>
                      <a:pt x="59" y="306"/>
                      <a:pt x="59" y="306"/>
                    </a:cubicBezTo>
                    <a:cubicBezTo>
                      <a:pt x="62" y="287"/>
                      <a:pt x="67" y="268"/>
                      <a:pt x="74" y="250"/>
                    </a:cubicBezTo>
                    <a:cubicBezTo>
                      <a:pt x="31" y="216"/>
                      <a:pt x="31" y="216"/>
                      <a:pt x="31" y="216"/>
                    </a:cubicBezTo>
                    <a:cubicBezTo>
                      <a:pt x="29" y="215"/>
                      <a:pt x="28" y="211"/>
                      <a:pt x="29" y="209"/>
                    </a:cubicBezTo>
                    <a:cubicBezTo>
                      <a:pt x="65" y="147"/>
                      <a:pt x="65" y="147"/>
                      <a:pt x="65" y="147"/>
                    </a:cubicBezTo>
                    <a:cubicBezTo>
                      <a:pt x="67" y="144"/>
                      <a:pt x="70" y="143"/>
                      <a:pt x="73" y="144"/>
                    </a:cubicBezTo>
                    <a:cubicBezTo>
                      <a:pt x="123" y="164"/>
                      <a:pt x="123" y="164"/>
                      <a:pt x="123" y="164"/>
                    </a:cubicBezTo>
                    <a:cubicBezTo>
                      <a:pt x="136" y="149"/>
                      <a:pt x="149" y="136"/>
                      <a:pt x="164" y="123"/>
                    </a:cubicBezTo>
                    <a:cubicBezTo>
                      <a:pt x="144" y="73"/>
                      <a:pt x="144" y="73"/>
                      <a:pt x="144" y="73"/>
                    </a:cubicBezTo>
                    <a:cubicBezTo>
                      <a:pt x="143" y="70"/>
                      <a:pt x="144" y="67"/>
                      <a:pt x="147" y="65"/>
                    </a:cubicBezTo>
                    <a:cubicBezTo>
                      <a:pt x="209" y="29"/>
                      <a:pt x="209" y="29"/>
                      <a:pt x="209" y="29"/>
                    </a:cubicBezTo>
                    <a:cubicBezTo>
                      <a:pt x="211" y="28"/>
                      <a:pt x="215" y="29"/>
                      <a:pt x="216" y="31"/>
                    </a:cubicBezTo>
                    <a:cubicBezTo>
                      <a:pt x="250" y="74"/>
                      <a:pt x="250" y="74"/>
                      <a:pt x="250" y="74"/>
                    </a:cubicBezTo>
                    <a:cubicBezTo>
                      <a:pt x="268" y="67"/>
                      <a:pt x="287" y="62"/>
                      <a:pt x="306" y="59"/>
                    </a:cubicBezTo>
                    <a:cubicBezTo>
                      <a:pt x="314" y="5"/>
                      <a:pt x="314" y="5"/>
                      <a:pt x="314" y="5"/>
                    </a:cubicBezTo>
                    <a:cubicBezTo>
                      <a:pt x="314" y="2"/>
                      <a:pt x="317" y="0"/>
                      <a:pt x="320" y="0"/>
                    </a:cubicBezTo>
                    <a:cubicBezTo>
                      <a:pt x="391" y="0"/>
                      <a:pt x="391" y="0"/>
                      <a:pt x="391" y="0"/>
                    </a:cubicBezTo>
                    <a:cubicBezTo>
                      <a:pt x="394" y="0"/>
                      <a:pt x="397" y="2"/>
                      <a:pt x="397" y="5"/>
                    </a:cubicBezTo>
                    <a:cubicBezTo>
                      <a:pt x="405" y="59"/>
                      <a:pt x="405" y="59"/>
                      <a:pt x="405" y="59"/>
                    </a:cubicBezTo>
                    <a:cubicBezTo>
                      <a:pt x="425" y="62"/>
                      <a:pt x="443" y="67"/>
                      <a:pt x="461" y="74"/>
                    </a:cubicBezTo>
                    <a:cubicBezTo>
                      <a:pt x="495" y="31"/>
                      <a:pt x="495" y="31"/>
                      <a:pt x="495" y="31"/>
                    </a:cubicBezTo>
                    <a:cubicBezTo>
                      <a:pt x="497" y="29"/>
                      <a:pt x="500" y="28"/>
                      <a:pt x="503" y="29"/>
                    </a:cubicBezTo>
                    <a:cubicBezTo>
                      <a:pt x="565" y="65"/>
                      <a:pt x="565" y="65"/>
                      <a:pt x="565" y="65"/>
                    </a:cubicBezTo>
                    <a:cubicBezTo>
                      <a:pt x="567" y="67"/>
                      <a:pt x="568" y="70"/>
                      <a:pt x="567" y="73"/>
                    </a:cubicBezTo>
                    <a:cubicBezTo>
                      <a:pt x="547" y="123"/>
                      <a:pt x="547" y="123"/>
                      <a:pt x="547" y="123"/>
                    </a:cubicBezTo>
                    <a:cubicBezTo>
                      <a:pt x="562" y="136"/>
                      <a:pt x="576" y="149"/>
                      <a:pt x="588" y="164"/>
                    </a:cubicBezTo>
                    <a:cubicBezTo>
                      <a:pt x="639" y="144"/>
                      <a:pt x="639" y="144"/>
                      <a:pt x="639" y="144"/>
                    </a:cubicBezTo>
                    <a:cubicBezTo>
                      <a:pt x="642" y="143"/>
                      <a:pt x="645" y="144"/>
                      <a:pt x="646" y="147"/>
                    </a:cubicBezTo>
                    <a:cubicBezTo>
                      <a:pt x="682" y="209"/>
                      <a:pt x="682" y="209"/>
                      <a:pt x="682" y="209"/>
                    </a:cubicBezTo>
                    <a:cubicBezTo>
                      <a:pt x="684" y="211"/>
                      <a:pt x="683" y="215"/>
                      <a:pt x="681" y="216"/>
                    </a:cubicBezTo>
                    <a:cubicBezTo>
                      <a:pt x="638" y="250"/>
                      <a:pt x="638" y="250"/>
                      <a:pt x="638" y="250"/>
                    </a:cubicBezTo>
                    <a:cubicBezTo>
                      <a:pt x="645" y="268"/>
                      <a:pt x="650" y="287"/>
                      <a:pt x="653" y="306"/>
                    </a:cubicBezTo>
                    <a:cubicBezTo>
                      <a:pt x="707" y="314"/>
                      <a:pt x="707" y="314"/>
                      <a:pt x="707" y="314"/>
                    </a:cubicBezTo>
                    <a:cubicBezTo>
                      <a:pt x="710" y="315"/>
                      <a:pt x="712" y="317"/>
                      <a:pt x="712" y="320"/>
                    </a:cubicBezTo>
                    <a:close/>
                  </a:path>
                </a:pathLst>
              </a:custGeom>
              <a:solidFill>
                <a:srgbClr val="252A6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900"/>
                  <a:buFont typeface="Century Gothic"/>
                  <a:buNone/>
                </a:pPr>
                <a:endParaRPr sz="1900">
                  <a:solidFill>
                    <a:srgbClr val="000000"/>
                  </a:solidFill>
                  <a:latin typeface="Century Gothic"/>
                  <a:ea typeface="Century Gothic"/>
                  <a:cs typeface="Century Gothic"/>
                  <a:sym typeface="Century Gothic"/>
                </a:endParaRPr>
              </a:p>
            </p:txBody>
          </p:sp>
          <p:sp>
            <p:nvSpPr>
              <p:cNvPr id="586" name="Google Shape;586;p39"/>
              <p:cNvSpPr/>
              <p:nvPr/>
            </p:nvSpPr>
            <p:spPr>
              <a:xfrm>
                <a:off x="4843999" y="2450049"/>
                <a:ext cx="2504100" cy="2504100"/>
              </a:xfrm>
              <a:prstGeom prst="ellipse">
                <a:avLst/>
              </a:prstGeom>
              <a:solidFill>
                <a:srgbClr val="FFFFFF"/>
              </a:solidFill>
              <a:ln>
                <a:noFill/>
              </a:ln>
              <a:effectLst>
                <a:outerShdw blurRad="63500" sx="102000" sy="102000" algn="ctr" rotWithShape="0">
                  <a:srgbClr val="121430">
                    <a:alpha val="286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900"/>
                  <a:buFont typeface="Century Gothic"/>
                  <a:buNone/>
                </a:pPr>
                <a:endParaRPr sz="1900">
                  <a:solidFill>
                    <a:srgbClr val="FFFFFF"/>
                  </a:solidFill>
                  <a:latin typeface="Century Gothic"/>
                  <a:ea typeface="Century Gothic"/>
                  <a:cs typeface="Century Gothic"/>
                  <a:sym typeface="Century Gothic"/>
                </a:endParaRPr>
              </a:p>
            </p:txBody>
          </p:sp>
        </p:grpSp>
        <p:pic>
          <p:nvPicPr>
            <p:cNvPr id="587" name="Google Shape;587;p39"/>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5825933" y="2778308"/>
              <a:ext cx="1296919" cy="206014"/>
            </a:xfrm>
            <a:prstGeom prst="rect">
              <a:avLst/>
            </a:prstGeom>
            <a:noFill/>
            <a:ln>
              <a:noFill/>
            </a:ln>
          </p:spPr>
        </p:pic>
      </p:grpSp>
      <p:pic>
        <p:nvPicPr>
          <p:cNvPr id="588" name="Google Shape;588;p39"/>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7901165" y="382428"/>
            <a:ext cx="105017" cy="138145"/>
          </a:xfrm>
          <a:prstGeom prst="rect">
            <a:avLst/>
          </a:prstGeom>
          <a:noFill/>
          <a:ln>
            <a:noFill/>
          </a:ln>
        </p:spPr>
      </p:pic>
      <p:pic>
        <p:nvPicPr>
          <p:cNvPr id="589" name="Google Shape;589;p39"/>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7843498" y="528303"/>
            <a:ext cx="113208" cy="116798"/>
          </a:xfrm>
          <a:prstGeom prst="rect">
            <a:avLst/>
          </a:prstGeom>
          <a:noFill/>
          <a:ln>
            <a:noFill/>
          </a:ln>
        </p:spPr>
      </p:pic>
      <p:pic>
        <p:nvPicPr>
          <p:cNvPr id="590" name="Google Shape;590;p39"/>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7977644" y="264417"/>
            <a:ext cx="116682" cy="120384"/>
          </a:xfrm>
          <a:prstGeom prst="rect">
            <a:avLst/>
          </a:prstGeom>
          <a:noFill/>
          <a:ln>
            <a:noFill/>
          </a:ln>
        </p:spPr>
      </p:pic>
      <p:pic>
        <p:nvPicPr>
          <p:cNvPr id="591" name="Google Shape;591;p39"/>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7889344" y="997726"/>
            <a:ext cx="118143" cy="121899"/>
          </a:xfrm>
          <a:prstGeom prst="rect">
            <a:avLst/>
          </a:prstGeom>
          <a:noFill/>
          <a:ln>
            <a:noFill/>
          </a:ln>
        </p:spPr>
      </p:pic>
      <p:pic>
        <p:nvPicPr>
          <p:cNvPr id="592" name="Google Shape;592;p39"/>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7807150" y="674884"/>
            <a:ext cx="131272" cy="135436"/>
          </a:xfrm>
          <a:prstGeom prst="rect">
            <a:avLst/>
          </a:prstGeom>
          <a:noFill/>
          <a:ln>
            <a:noFill/>
          </a:ln>
        </p:spPr>
      </p:pic>
      <p:pic>
        <p:nvPicPr>
          <p:cNvPr id="593" name="Google Shape;593;p39"/>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7834024" y="857502"/>
            <a:ext cx="118144" cy="121898"/>
          </a:xfrm>
          <a:prstGeom prst="rect">
            <a:avLst/>
          </a:prstGeom>
          <a:noFill/>
          <a:ln>
            <a:noFill/>
          </a:ln>
        </p:spPr>
      </p:pic>
      <p:pic>
        <p:nvPicPr>
          <p:cNvPr id="594" name="Google Shape;594;p39"/>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7987816" y="1098393"/>
            <a:ext cx="116682" cy="125202"/>
          </a:xfrm>
          <a:prstGeom prst="rect">
            <a:avLst/>
          </a:prstGeom>
          <a:noFill/>
          <a:ln>
            <a:noFill/>
          </a:ln>
        </p:spPr>
      </p:pic>
      <p:pic>
        <p:nvPicPr>
          <p:cNvPr id="595" name="Google Shape;595;p39"/>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8107971" y="188155"/>
            <a:ext cx="105021" cy="108356"/>
          </a:xfrm>
          <a:prstGeom prst="rect">
            <a:avLst/>
          </a:prstGeom>
          <a:noFill/>
          <a:ln>
            <a:noFill/>
          </a:ln>
        </p:spPr>
      </p:pic>
      <p:pic>
        <p:nvPicPr>
          <p:cNvPr id="596" name="Google Shape;596;p39"/>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8395927" y="104000"/>
            <a:ext cx="105021" cy="108353"/>
          </a:xfrm>
          <a:prstGeom prst="rect">
            <a:avLst/>
          </a:prstGeom>
          <a:noFill/>
          <a:ln>
            <a:noFill/>
          </a:ln>
        </p:spPr>
      </p:pic>
      <p:pic>
        <p:nvPicPr>
          <p:cNvPr id="597" name="Google Shape;597;p39"/>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8104196" y="1221276"/>
            <a:ext cx="107134" cy="110533"/>
          </a:xfrm>
          <a:prstGeom prst="rect">
            <a:avLst/>
          </a:prstGeom>
          <a:noFill/>
          <a:ln>
            <a:noFill/>
          </a:ln>
        </p:spPr>
      </p:pic>
      <p:pic>
        <p:nvPicPr>
          <p:cNvPr id="598" name="Google Shape;598;p39"/>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8388275" y="1283728"/>
            <a:ext cx="120323" cy="124147"/>
          </a:xfrm>
          <a:prstGeom prst="rect">
            <a:avLst/>
          </a:prstGeom>
          <a:noFill/>
          <a:ln>
            <a:noFill/>
          </a:ln>
        </p:spPr>
      </p:pic>
      <p:pic>
        <p:nvPicPr>
          <p:cNvPr id="599" name="Google Shape;599;p39"/>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8801583" y="1109877"/>
            <a:ext cx="111161" cy="115794"/>
          </a:xfrm>
          <a:prstGeom prst="rect">
            <a:avLst/>
          </a:prstGeom>
          <a:noFill/>
          <a:ln>
            <a:noFill/>
          </a:ln>
        </p:spPr>
      </p:pic>
      <p:pic>
        <p:nvPicPr>
          <p:cNvPr id="600" name="Google Shape;600;p39"/>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8900489" y="979401"/>
            <a:ext cx="113209" cy="113205"/>
          </a:xfrm>
          <a:prstGeom prst="rect">
            <a:avLst/>
          </a:prstGeom>
          <a:noFill/>
          <a:ln>
            <a:noFill/>
          </a:ln>
        </p:spPr>
      </p:pic>
      <p:pic>
        <p:nvPicPr>
          <p:cNvPr id="601" name="Google Shape;601;p39"/>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8664849" y="189889"/>
            <a:ext cx="105020" cy="105011"/>
          </a:xfrm>
          <a:prstGeom prst="rect">
            <a:avLst/>
          </a:prstGeom>
          <a:noFill/>
          <a:ln>
            <a:noFill/>
          </a:ln>
        </p:spPr>
      </p:pic>
      <p:pic>
        <p:nvPicPr>
          <p:cNvPr id="602" name="Google Shape;602;p39"/>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532829" y="170368"/>
            <a:ext cx="105020" cy="105019"/>
          </a:xfrm>
          <a:prstGeom prst="rect">
            <a:avLst/>
          </a:prstGeom>
          <a:noFill/>
          <a:ln>
            <a:noFill/>
          </a:ln>
        </p:spPr>
      </p:pic>
      <p:pic>
        <p:nvPicPr>
          <p:cNvPr id="603" name="Google Shape;603;p39"/>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8767486" y="301039"/>
            <a:ext cx="118144" cy="118142"/>
          </a:xfrm>
          <a:prstGeom prst="rect">
            <a:avLst/>
          </a:prstGeom>
          <a:noFill/>
          <a:ln>
            <a:noFill/>
          </a:ln>
        </p:spPr>
      </p:pic>
      <p:pic>
        <p:nvPicPr>
          <p:cNvPr id="604" name="Google Shape;604;p39"/>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929536" y="809565"/>
            <a:ext cx="118144" cy="118142"/>
          </a:xfrm>
          <a:prstGeom prst="rect">
            <a:avLst/>
          </a:prstGeom>
          <a:noFill/>
          <a:ln>
            <a:noFill/>
          </a:ln>
        </p:spPr>
      </p:pic>
      <p:pic>
        <p:nvPicPr>
          <p:cNvPr id="605" name="Google Shape;605;p39"/>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895811" y="439552"/>
            <a:ext cx="111161" cy="111151"/>
          </a:xfrm>
          <a:prstGeom prst="rect">
            <a:avLst/>
          </a:prstGeom>
          <a:noFill/>
          <a:ln>
            <a:noFill/>
          </a:ln>
        </p:spPr>
      </p:pic>
      <p:pic>
        <p:nvPicPr>
          <p:cNvPr id="606" name="Google Shape;606;p39"/>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8240886" y="169464"/>
            <a:ext cx="128458" cy="53522"/>
          </a:xfrm>
          <a:prstGeom prst="rect">
            <a:avLst/>
          </a:prstGeom>
          <a:noFill/>
          <a:ln>
            <a:noFill/>
          </a:ln>
        </p:spPr>
      </p:pic>
      <p:pic>
        <p:nvPicPr>
          <p:cNvPr id="607" name="Google Shape;607;p39"/>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8925717" y="593757"/>
            <a:ext cx="118144" cy="66768"/>
          </a:xfrm>
          <a:prstGeom prst="rect">
            <a:avLst/>
          </a:prstGeom>
          <a:noFill/>
          <a:ln>
            <a:noFill/>
          </a:ln>
        </p:spPr>
      </p:pic>
      <p:pic>
        <p:nvPicPr>
          <p:cNvPr id="608" name="Google Shape;608;p39"/>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8947870" y="689038"/>
            <a:ext cx="107130" cy="107130"/>
          </a:xfrm>
          <a:prstGeom prst="rect">
            <a:avLst/>
          </a:prstGeom>
          <a:noFill/>
          <a:ln>
            <a:noFill/>
          </a:ln>
        </p:spPr>
      </p:pic>
      <p:pic>
        <p:nvPicPr>
          <p:cNvPr id="609" name="Google Shape;609;p39"/>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8259734" y="1269168"/>
            <a:ext cx="107127" cy="107082"/>
          </a:xfrm>
          <a:prstGeom prst="rect">
            <a:avLst/>
          </a:prstGeom>
          <a:noFill/>
          <a:ln>
            <a:noFill/>
          </a:ln>
        </p:spPr>
      </p:pic>
      <p:pic>
        <p:nvPicPr>
          <p:cNvPr id="610" name="Google Shape;610;p39"/>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8537091" y="1270241"/>
            <a:ext cx="105018" cy="104937"/>
          </a:xfrm>
          <a:prstGeom prst="rect">
            <a:avLst/>
          </a:prstGeom>
          <a:noFill/>
          <a:ln>
            <a:noFill/>
          </a:ln>
        </p:spPr>
      </p:pic>
      <p:pic>
        <p:nvPicPr>
          <p:cNvPr id="611" name="Google Shape;611;p39"/>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8665682" y="1209190"/>
            <a:ext cx="113208" cy="113198"/>
          </a:xfrm>
          <a:prstGeom prst="rect">
            <a:avLst/>
          </a:prstGeom>
          <a:noFill/>
          <a:ln>
            <a:noFill/>
          </a:ln>
        </p:spPr>
      </p:pic>
      <p:cxnSp>
        <p:nvCxnSpPr>
          <p:cNvPr id="612" name="Google Shape;612;p39"/>
          <p:cNvCxnSpPr/>
          <p:nvPr/>
        </p:nvCxnSpPr>
        <p:spPr>
          <a:xfrm>
            <a:off x="4252575" y="1001750"/>
            <a:ext cx="0" cy="373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认证，培训</a:t>
            </a:r>
            <a:r>
              <a:rPr lang="en-US" dirty="0"/>
              <a:t>, &amp; </a:t>
            </a:r>
            <a:r>
              <a:rPr lang="zh-CN" altLang="en-US" dirty="0"/>
              <a:t>伙伴</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1"/>
          <p:cNvSpPr txBox="1"/>
          <p:nvPr/>
        </p:nvSpPr>
        <p:spPr>
          <a:xfrm>
            <a:off x="257175" y="243421"/>
            <a:ext cx="86601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zh-CN" altLang="en-US" sz="2700" b="1" dirty="0">
                <a:solidFill>
                  <a:srgbClr val="252A60"/>
                </a:solidFill>
                <a:latin typeface="Century Gothic"/>
                <a:ea typeface="Century Gothic"/>
                <a:cs typeface="Century Gothic"/>
                <a:sym typeface="Century Gothic"/>
              </a:rPr>
              <a:t>上百万经过培训和认证的专业人员</a:t>
            </a:r>
            <a:endParaRPr sz="2700" b="1" dirty="0">
              <a:solidFill>
                <a:srgbClr val="252A60"/>
              </a:solidFill>
              <a:latin typeface="Century Gothic"/>
              <a:ea typeface="Century Gothic"/>
              <a:cs typeface="Century Gothic"/>
              <a:sym typeface="Century Gothic"/>
            </a:endParaRPr>
          </a:p>
        </p:txBody>
      </p:sp>
      <p:sp>
        <p:nvSpPr>
          <p:cNvPr id="623" name="Google Shape;623;p41"/>
          <p:cNvSpPr txBox="1"/>
          <p:nvPr/>
        </p:nvSpPr>
        <p:spPr>
          <a:xfrm>
            <a:off x="257175" y="692525"/>
            <a:ext cx="8408400" cy="3807300"/>
          </a:xfrm>
          <a:prstGeom prst="rect">
            <a:avLst/>
          </a:prstGeom>
          <a:noFill/>
          <a:ln>
            <a:noFill/>
          </a:ln>
        </p:spPr>
        <p:txBody>
          <a:bodyPr spcFirstLastPara="1" wrap="square" lIns="68575" tIns="68575" rIns="68575" bIns="68575" anchor="t" anchorCtr="0">
            <a:noAutofit/>
          </a:bodyPr>
          <a:lstStyle/>
          <a:p>
            <a:pPr marL="457200" lvl="0" indent="-342900" algn="l" rtl="0">
              <a:lnSpc>
                <a:spcPct val="90000"/>
              </a:lnSpc>
              <a:spcBef>
                <a:spcPts val="0"/>
              </a:spcBef>
              <a:spcAft>
                <a:spcPts val="0"/>
              </a:spcAft>
              <a:buClr>
                <a:srgbClr val="3F4749"/>
              </a:buClr>
              <a:buSzPts val="1800"/>
              <a:buChar char="•"/>
            </a:pPr>
            <a:r>
              <a:rPr lang="en-US"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慕课已经报名了</a:t>
            </a:r>
            <a:r>
              <a:rPr lang="en-US" altLang="zh-CN" sz="1800" dirty="0">
                <a:solidFill>
                  <a:srgbClr val="283235"/>
                </a:solidFill>
                <a:latin typeface="Century Gothic"/>
                <a:ea typeface="Century Gothic"/>
                <a:cs typeface="Century Gothic"/>
                <a:sym typeface="Century Gothic"/>
              </a:rPr>
              <a:t>242</a:t>
            </a:r>
            <a:r>
              <a:rPr lang="en-US" sz="1800" dirty="0">
                <a:solidFill>
                  <a:srgbClr val="283235"/>
                </a:solidFill>
                <a:latin typeface="Century Gothic"/>
                <a:ea typeface="Century Gothic"/>
                <a:cs typeface="Century Gothic"/>
                <a:sym typeface="Century Gothic"/>
              </a:rPr>
              <a:t>,000 </a:t>
            </a:r>
            <a:r>
              <a:rPr lang="zh-CN" altLang="en-US" sz="1800" dirty="0">
                <a:solidFill>
                  <a:srgbClr val="283235"/>
                </a:solidFill>
                <a:latin typeface="Century Gothic"/>
                <a:ea typeface="Century Gothic"/>
                <a:cs typeface="Century Gothic"/>
                <a:sym typeface="Century Gothic"/>
              </a:rPr>
              <a:t>学员</a:t>
            </a:r>
            <a:endParaRPr lang="en-US" altLang="zh-CN"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a:t>
            </a:r>
            <a:r>
              <a:rPr lang="zh-CN" altLang="en-US" sz="1800" dirty="0">
                <a:solidFill>
                  <a:srgbClr val="283235"/>
                </a:solidFill>
                <a:latin typeface="Century Gothic"/>
                <a:ea typeface="Century Gothic"/>
                <a:cs typeface="Century Gothic"/>
                <a:sym typeface="Century Gothic"/>
              </a:rPr>
              <a:t>管理员</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3"/>
              </a:rPr>
              <a:t>CKA</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考试人数超过</a:t>
            </a:r>
            <a:r>
              <a:rPr lang="en-US" altLang="zh-CN" sz="1800" dirty="0">
                <a:solidFill>
                  <a:srgbClr val="283235"/>
                </a:solidFill>
                <a:latin typeface="Century Gothic"/>
                <a:ea typeface="Century Gothic"/>
                <a:cs typeface="Century Gothic"/>
                <a:sym typeface="Century Gothic"/>
              </a:rPr>
              <a:t>84</a:t>
            </a:r>
            <a:r>
              <a:rPr lang="en-US" sz="1800" dirty="0">
                <a:solidFill>
                  <a:srgbClr val="283235"/>
                </a:solidFill>
                <a:latin typeface="Century Gothic"/>
                <a:ea typeface="Century Gothic"/>
                <a:cs typeface="Century Gothic"/>
                <a:sym typeface="Century Gothic"/>
              </a:rPr>
              <a:t>,000 </a:t>
            </a:r>
          </a:p>
          <a:p>
            <a:pPr marL="457200" lvl="0" indent="-342900" algn="l" rtl="0">
              <a:lnSpc>
                <a:spcPct val="90000"/>
              </a:lnSpc>
              <a:spcBef>
                <a:spcPts val="0"/>
              </a:spcBef>
              <a:spcAft>
                <a:spcPts val="0"/>
              </a:spcAft>
              <a:buClr>
                <a:srgbClr val="3F4749"/>
              </a:buClr>
              <a:buSzPts val="1800"/>
              <a:buChar char="•"/>
            </a:pPr>
            <a:r>
              <a:rPr lang="zh-CN" altLang="en-US" sz="1800" dirty="0">
                <a:solidFill>
                  <a:srgbClr val="283235"/>
                </a:solidFill>
                <a:latin typeface="Century Gothic"/>
                <a:ea typeface="Century Gothic"/>
                <a:cs typeface="Century Gothic"/>
                <a:sym typeface="Century Gothic"/>
              </a:rPr>
              <a:t>认证</a:t>
            </a:r>
            <a:r>
              <a:rPr lang="en-US" sz="1800" dirty="0">
                <a:solidFill>
                  <a:srgbClr val="283235"/>
                </a:solidFill>
                <a:latin typeface="Century Gothic"/>
                <a:ea typeface="Century Gothic"/>
                <a:cs typeface="Century Gothic"/>
                <a:sym typeface="Century Gothic"/>
              </a:rPr>
              <a:t> Kubernetes </a:t>
            </a:r>
            <a:r>
              <a:rPr lang="zh-CN" altLang="en-US" sz="1800" dirty="0">
                <a:solidFill>
                  <a:srgbClr val="283235"/>
                </a:solidFill>
                <a:latin typeface="Century Gothic"/>
                <a:ea typeface="Century Gothic"/>
                <a:cs typeface="Century Gothic"/>
                <a:sym typeface="Century Gothic"/>
              </a:rPr>
              <a:t>应用开发者</a:t>
            </a:r>
            <a:r>
              <a:rPr lang="en-US" sz="1800" dirty="0">
                <a:solidFill>
                  <a:srgbClr val="283235"/>
                </a:solidFill>
                <a:latin typeface="Century Gothic"/>
                <a:ea typeface="Century Gothic"/>
                <a:cs typeface="Century Gothic"/>
                <a:sym typeface="Century Gothic"/>
              </a:rPr>
              <a:t> (</a:t>
            </a:r>
            <a:r>
              <a:rPr lang="en-US" sz="1800" u="sng" dirty="0">
                <a:solidFill>
                  <a:schemeClr val="hlink"/>
                </a:solidFill>
                <a:latin typeface="Century Gothic"/>
                <a:ea typeface="Century Gothic"/>
                <a:cs typeface="Century Gothic"/>
                <a:sym typeface="Century Gothic"/>
                <a:hlinkClick r:id="rId4"/>
              </a:rPr>
              <a:t>CKAD</a:t>
            </a:r>
            <a:r>
              <a:rPr lang="en-US"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sz="1800" dirty="0">
                <a:solidFill>
                  <a:srgbClr val="283235"/>
                </a:solidFill>
                <a:latin typeface="Century Gothic"/>
                <a:ea typeface="Century Gothic"/>
                <a:cs typeface="Century Gothic"/>
                <a:sym typeface="Century Gothic"/>
              </a:rPr>
              <a:t> </a:t>
            </a:r>
            <a:r>
              <a:rPr lang="en-US" altLang="zh-CN" sz="1800" dirty="0">
                <a:solidFill>
                  <a:srgbClr val="283235"/>
                </a:solidFill>
                <a:latin typeface="Century Gothic"/>
                <a:ea typeface="Century Gothic"/>
                <a:cs typeface="Century Gothic"/>
                <a:sym typeface="Century Gothic"/>
              </a:rPr>
              <a:t>39,0</a:t>
            </a:r>
            <a:r>
              <a:rPr lang="en-US" sz="1800" dirty="0">
                <a:solidFill>
                  <a:srgbClr val="283235"/>
                </a:solidFill>
                <a:latin typeface="Century Gothic"/>
                <a:ea typeface="Century Gothic"/>
                <a:cs typeface="Century Gothic"/>
                <a:sym typeface="Century Gothic"/>
              </a:rPr>
              <a:t>00 </a:t>
            </a:r>
          </a:p>
          <a:p>
            <a:pPr marL="457200" lvl="0" indent="-342900">
              <a:lnSpc>
                <a:spcPct val="80000"/>
              </a:lnSpc>
              <a:spcBef>
                <a:spcPts val="1000"/>
              </a:spcBef>
              <a:buClr>
                <a:srgbClr val="283235"/>
              </a:buClr>
              <a:buSzPts val="1800"/>
              <a:buFont typeface="Century Gothic"/>
              <a:buChar char="•"/>
            </a:pPr>
            <a:r>
              <a:rPr lang="zh-CN" altLang="en-US" sz="1800" dirty="0">
                <a:solidFill>
                  <a:srgbClr val="283235"/>
                </a:solidFill>
                <a:latin typeface="Century Gothic"/>
                <a:ea typeface="Century Gothic"/>
                <a:cs typeface="Century Gothic"/>
                <a:sym typeface="Century Gothic"/>
              </a:rPr>
              <a:t>认证</a:t>
            </a:r>
            <a:r>
              <a:rPr lang="en-US" altLang="zh-CN" sz="1800" dirty="0">
                <a:solidFill>
                  <a:srgbClr val="283235"/>
                </a:solidFill>
                <a:latin typeface="Century Gothic"/>
                <a:ea typeface="Century Gothic"/>
                <a:cs typeface="Century Gothic"/>
                <a:sym typeface="Century Gothic"/>
              </a:rPr>
              <a:t>Kubernetes</a:t>
            </a:r>
            <a:r>
              <a:rPr lang="zh-CN" altLang="en-US" sz="1800" dirty="0">
                <a:solidFill>
                  <a:srgbClr val="283235"/>
                </a:solidFill>
                <a:latin typeface="Century Gothic"/>
                <a:ea typeface="Century Gothic"/>
                <a:cs typeface="Century Gothic"/>
                <a:sym typeface="Century Gothic"/>
              </a:rPr>
              <a:t>安全专家</a:t>
            </a:r>
            <a:r>
              <a:rPr lang="en-US" altLang="zh-CN" sz="1800" dirty="0">
                <a:solidFill>
                  <a:srgbClr val="283235"/>
                </a:solidFill>
                <a:latin typeface="Century Gothic"/>
                <a:ea typeface="Century Gothic"/>
                <a:cs typeface="Century Gothic"/>
                <a:sym typeface="Century Gothic"/>
              </a:rPr>
              <a:t> (</a:t>
            </a:r>
            <a:r>
              <a:rPr lang="en-US" altLang="zh-CN" sz="1800" u="sng" dirty="0">
                <a:solidFill>
                  <a:schemeClr val="hlink"/>
                </a:solidFill>
                <a:latin typeface="Century Gothic"/>
                <a:ea typeface="Century Gothic"/>
                <a:cs typeface="Century Gothic"/>
                <a:sym typeface="Century Gothic"/>
                <a:hlinkClick r:id="rId5"/>
              </a:rPr>
              <a:t>CKS</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考试报名人数超过</a:t>
            </a:r>
            <a:r>
              <a:rPr lang="en-US" altLang="zh-CN" sz="1800" dirty="0">
                <a:solidFill>
                  <a:srgbClr val="283235"/>
                </a:solidFill>
                <a:latin typeface="Century Gothic"/>
                <a:ea typeface="Century Gothic"/>
                <a:cs typeface="Century Gothic"/>
                <a:sym typeface="Century Gothic"/>
              </a:rPr>
              <a:t>15,000 </a:t>
            </a:r>
          </a:p>
          <a:p>
            <a:pPr marL="457200" lvl="0" indent="-342900">
              <a:lnSpc>
                <a:spcPct val="80000"/>
              </a:lnSpc>
              <a:spcBef>
                <a:spcPts val="1000"/>
              </a:spcBef>
              <a:buClr>
                <a:srgbClr val="283235"/>
              </a:buClr>
              <a:buSzPts val="1800"/>
              <a:buFont typeface="Century Gothic"/>
              <a:buChar char="•"/>
            </a:pPr>
            <a:r>
              <a:rPr lang="en-US" altLang="zh-CN" sz="1800" dirty="0">
                <a:solidFill>
                  <a:srgbClr val="283235"/>
                </a:solidFill>
                <a:latin typeface="Century Gothic"/>
                <a:ea typeface="Century Gothic"/>
                <a:cs typeface="Century Gothic"/>
                <a:sym typeface="Century Gothic"/>
              </a:rPr>
              <a:t>Kubernetes </a:t>
            </a:r>
            <a:r>
              <a:rPr lang="zh-CN" altLang="en-US" sz="1800" dirty="0">
                <a:solidFill>
                  <a:srgbClr val="283235"/>
                </a:solidFill>
                <a:latin typeface="Century Gothic"/>
                <a:ea typeface="Century Gothic"/>
                <a:cs typeface="Century Gothic"/>
                <a:sym typeface="Century Gothic"/>
              </a:rPr>
              <a:t>和</a:t>
            </a:r>
            <a:r>
              <a:rPr lang="en-US" altLang="zh-CN" sz="1800" dirty="0">
                <a:solidFill>
                  <a:srgbClr val="283235"/>
                </a:solidFill>
                <a:latin typeface="Century Gothic"/>
                <a:ea typeface="Century Gothic"/>
                <a:cs typeface="Century Gothic"/>
                <a:sym typeface="Century Gothic"/>
              </a:rPr>
              <a:t>Cloud Native Associate </a:t>
            </a:r>
            <a:r>
              <a:rPr lang="zh-CN" altLang="en-US" sz="1800" dirty="0">
                <a:solidFill>
                  <a:srgbClr val="283235"/>
                </a:solidFill>
                <a:latin typeface="Century Gothic"/>
                <a:ea typeface="Century Gothic"/>
                <a:cs typeface="Century Gothic"/>
                <a:sym typeface="Century Gothic"/>
              </a:rPr>
              <a:t>考试</a:t>
            </a:r>
            <a:r>
              <a:rPr lang="en-US" altLang="zh-CN" sz="1800" dirty="0">
                <a:solidFill>
                  <a:srgbClr val="283235"/>
                </a:solidFill>
                <a:latin typeface="Century Gothic"/>
                <a:ea typeface="Century Gothic"/>
                <a:cs typeface="Century Gothic"/>
                <a:sym typeface="Century Gothic"/>
              </a:rPr>
              <a:t>(</a:t>
            </a:r>
            <a:r>
              <a:rPr lang="en-US" altLang="zh-CN" sz="1800" u="sng" dirty="0">
                <a:solidFill>
                  <a:schemeClr val="hlink"/>
                </a:solidFill>
                <a:latin typeface="Century Gothic"/>
                <a:ea typeface="Century Gothic"/>
                <a:cs typeface="Century Gothic"/>
                <a:sym typeface="Century Gothic"/>
                <a:hlinkClick r:id="rId6"/>
              </a:rPr>
              <a:t>KCNA</a:t>
            </a:r>
            <a:r>
              <a:rPr lang="en-US" altLang="zh-CN" sz="1800" dirty="0">
                <a:solidFill>
                  <a:srgbClr val="283235"/>
                </a:solidFill>
                <a:latin typeface="Century Gothic"/>
                <a:ea typeface="Century Gothic"/>
                <a:cs typeface="Century Gothic"/>
                <a:sym typeface="Century Gothic"/>
              </a:rPr>
              <a:t>) </a:t>
            </a:r>
            <a:r>
              <a:rPr lang="zh-CN" altLang="en-US" sz="1800" dirty="0">
                <a:solidFill>
                  <a:srgbClr val="283235"/>
                </a:solidFill>
                <a:latin typeface="Century Gothic"/>
                <a:ea typeface="Century Gothic"/>
                <a:cs typeface="Century Gothic"/>
                <a:sym typeface="Century Gothic"/>
              </a:rPr>
              <a:t>的报名人数已经达到</a:t>
            </a:r>
            <a:r>
              <a:rPr lang="en-US" altLang="zh-CN" sz="1800" dirty="0">
                <a:solidFill>
                  <a:srgbClr val="283235"/>
                </a:solidFill>
                <a:latin typeface="Century Gothic"/>
                <a:ea typeface="Century Gothic"/>
                <a:cs typeface="Century Gothic"/>
                <a:sym typeface="Century Gothic"/>
              </a:rPr>
              <a:t> 1,900</a:t>
            </a:r>
            <a:endParaRPr lang="en-US" sz="1800" dirty="0">
              <a:solidFill>
                <a:srgbClr val="283235"/>
              </a:solidFill>
              <a:latin typeface="Century Gothic"/>
              <a:ea typeface="Century Gothic"/>
              <a:cs typeface="Century Gothic"/>
              <a:sym typeface="Century Gothic"/>
            </a:endParaRPr>
          </a:p>
          <a:p>
            <a:pPr marL="457200" lvl="0" indent="-342900" algn="l" rtl="0">
              <a:lnSpc>
                <a:spcPct val="90000"/>
              </a:lnSpc>
              <a:spcBef>
                <a:spcPts val="0"/>
              </a:spcBef>
              <a:spcAft>
                <a:spcPts val="0"/>
              </a:spcAft>
              <a:buClr>
                <a:srgbClr val="3F4749"/>
              </a:buClr>
              <a:buSzPts val="1800"/>
              <a:buChar char="•"/>
            </a:pPr>
            <a:r>
              <a:rPr lang="zh-CN" altLang="en-US" sz="1800" u="sng" dirty="0">
                <a:solidFill>
                  <a:srgbClr val="283235"/>
                </a:solidFill>
                <a:latin typeface="Century Gothic"/>
                <a:ea typeface="Century Gothic"/>
                <a:cs typeface="Century Gothic"/>
                <a:sym typeface="Century Gothic"/>
                <a:hlinkClick r:id="rId7"/>
              </a:rPr>
              <a:t>其它课程包括</a:t>
            </a:r>
            <a:r>
              <a:rPr lang="en-US" sz="1800" dirty="0">
                <a:solidFill>
                  <a:srgbClr val="3F4749"/>
                </a:solidFill>
                <a:latin typeface="Century Gothic"/>
                <a:ea typeface="Century Gothic"/>
                <a:cs typeface="Century Gothic"/>
                <a:sym typeface="Century Gothic"/>
              </a:rPr>
              <a:t>include:</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Service Mesh Fundamentals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Manager Kubernetes Applications with Helm</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Cloud Native Logging with </a:t>
            </a:r>
            <a:r>
              <a:rPr lang="en-US" sz="1800" dirty="0" err="1">
                <a:solidFill>
                  <a:srgbClr val="3F4749"/>
                </a:solidFill>
                <a:latin typeface="Century Gothic"/>
                <a:ea typeface="Century Gothic"/>
                <a:cs typeface="Century Gothic"/>
                <a:sym typeface="Century Gothic"/>
              </a:rPr>
              <a:t>Fluentd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Service Mesh with </a:t>
            </a:r>
            <a:r>
              <a:rPr lang="en-US" sz="1800" dirty="0" err="1">
                <a:solidFill>
                  <a:srgbClr val="3F4749"/>
                </a:solidFill>
                <a:latin typeface="Century Gothic"/>
                <a:ea typeface="Century Gothic"/>
                <a:cs typeface="Century Gothic"/>
                <a:sym typeface="Century Gothic"/>
              </a:rPr>
              <a:t>Linkerd</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Serverless</a:t>
            </a:r>
            <a:r>
              <a:rPr lang="en-US" sz="1800" dirty="0">
                <a:solidFill>
                  <a:srgbClr val="3F4749"/>
                </a:solidFill>
                <a:latin typeface="Century Gothic"/>
                <a:ea typeface="Century Gothic"/>
                <a:cs typeface="Century Gothic"/>
                <a:sym typeface="Century Gothic"/>
              </a:rPr>
              <a:t> on Kubernetes</a:t>
            </a:r>
            <a:endParaRPr sz="1800" dirty="0">
              <a:solidFill>
                <a:srgbClr val="3F4749"/>
              </a:solidFill>
              <a:latin typeface="Century Gothic"/>
              <a:ea typeface="Century Gothic"/>
              <a:cs typeface="Century Gothic"/>
              <a:sym typeface="Century Gothic"/>
            </a:endParaRPr>
          </a:p>
          <a:p>
            <a:pPr marL="914400" lvl="1" indent="-342900" algn="l" rtl="0">
              <a:lnSpc>
                <a:spcPct val="90000"/>
              </a:lnSpc>
              <a:spcBef>
                <a:spcPts val="1000"/>
              </a:spcBef>
              <a:spcAft>
                <a:spcPts val="1000"/>
              </a:spcAft>
              <a:buClr>
                <a:srgbClr val="3F4749"/>
              </a:buClr>
              <a:buSzPts val="1800"/>
              <a:buFont typeface="Century Gothic"/>
              <a:buChar char="–"/>
            </a:pPr>
            <a:r>
              <a:rPr lang="en-US" sz="1800" dirty="0">
                <a:solidFill>
                  <a:srgbClr val="3F4749"/>
                </a:solidFill>
                <a:latin typeface="Century Gothic"/>
                <a:ea typeface="Century Gothic"/>
                <a:cs typeface="Century Gothic"/>
                <a:sym typeface="Century Gothic"/>
              </a:rPr>
              <a:t>Intro to </a:t>
            </a:r>
            <a:r>
              <a:rPr lang="en-US" sz="1800" dirty="0" err="1">
                <a:solidFill>
                  <a:srgbClr val="3F4749"/>
                </a:solidFill>
                <a:latin typeface="Century Gothic"/>
                <a:ea typeface="Century Gothic"/>
                <a:cs typeface="Century Gothic"/>
                <a:sym typeface="Century Gothic"/>
              </a:rPr>
              <a:t>WebAssembly</a:t>
            </a:r>
            <a:endParaRPr sz="1800" dirty="0">
              <a:solidFill>
                <a:srgbClr val="3F4749"/>
              </a:solidFill>
              <a:latin typeface="Century Gothic"/>
              <a:ea typeface="Century Gothic"/>
              <a:cs typeface="Century Gothic"/>
              <a:sym typeface="Century Gothic"/>
            </a:endParaRPr>
          </a:p>
        </p:txBody>
      </p:sp>
      <p:pic>
        <p:nvPicPr>
          <p:cNvPr id="624" name="Google Shape;624;p4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7752426" y="3161171"/>
            <a:ext cx="1308902" cy="1308902"/>
          </a:xfrm>
          <a:prstGeom prst="rect">
            <a:avLst/>
          </a:prstGeom>
          <a:noFill/>
          <a:ln>
            <a:noFill/>
          </a:ln>
        </p:spPr>
      </p:pic>
      <p:pic>
        <p:nvPicPr>
          <p:cNvPr id="625" name="Google Shape;625;p4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109596" y="3174263"/>
            <a:ext cx="1308898" cy="1282723"/>
          </a:xfrm>
          <a:prstGeom prst="rect">
            <a:avLst/>
          </a:prstGeom>
          <a:noFill/>
          <a:ln>
            <a:noFill/>
          </a:ln>
        </p:spPr>
      </p:pic>
      <p:pic>
        <p:nvPicPr>
          <p:cNvPr id="626" name="Google Shape;626;p4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010402" y="2416940"/>
            <a:ext cx="989361" cy="951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err="1"/>
              <a:t>Kubernetes</a:t>
            </a:r>
            <a:r>
              <a:rPr lang="en-US" dirty="0" err="1"/>
              <a:t>认证</a:t>
            </a:r>
            <a:r>
              <a:rPr lang="en-US" i="0" u="none" strike="noStrike" cap="none" dirty="0" err="1"/>
              <a:t>服务供应商</a:t>
            </a:r>
            <a:endParaRPr i="0" u="none" strike="noStrike" cap="none" dirty="0"/>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lvl="0" indent="0">
              <a:lnSpc>
                <a:spcPct val="115000"/>
              </a:lnSpc>
              <a:spcBef>
                <a:spcPts val="0"/>
              </a:spcBef>
              <a:buNone/>
            </a:pPr>
            <a:r>
              <a:rPr lang="en-US" sz="1400" dirty="0" err="1">
                <a:highlight>
                  <a:srgbClr val="FFFFFF"/>
                </a:highlight>
              </a:rPr>
              <a:t>一批经过严格审查的Kubernetes</a:t>
            </a:r>
            <a:r>
              <a:rPr lang="en-US" altLang="zh-CN" sz="1400" u="sng" dirty="0">
                <a:solidFill>
                  <a:schemeClr val="hlink"/>
                </a:solidFill>
                <a:highlight>
                  <a:srgbClr val="FFFFFF"/>
                </a:highlight>
                <a:hlinkClick r:id="rId3"/>
              </a:rPr>
              <a:t> </a:t>
            </a:r>
            <a:r>
              <a:rPr lang="zh-CN" altLang="en-US" sz="1400" u="sng" dirty="0">
                <a:solidFill>
                  <a:schemeClr val="hlink"/>
                </a:solidFill>
                <a:highlight>
                  <a:srgbClr val="FFFFFF"/>
                </a:highlight>
                <a:hlinkClick r:id="rId3"/>
              </a:rPr>
              <a:t>服务供应商</a:t>
            </a:r>
            <a:r>
              <a:rPr lang="en-US" sz="1400" dirty="0">
                <a:highlight>
                  <a:srgbClr val="FFFFFF"/>
                </a:highlight>
              </a:rPr>
              <a:t>，</a:t>
            </a:r>
            <a:r>
              <a:rPr lang="en-US" sz="1400" dirty="0" err="1">
                <a:highlight>
                  <a:srgbClr val="FFFFFF"/>
                </a:highlight>
              </a:rPr>
              <a:t>具备丰富的服务经验，通过支持、咨询、专业服务或培训等帮助其它企业成功采用Kubernetes</a:t>
            </a:r>
            <a:r>
              <a:rPr lang="en-US" sz="1400" dirty="0">
                <a:highlight>
                  <a:srgbClr val="FFFFFF"/>
                </a:highlight>
              </a:rPr>
              <a:t>。</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4"/>
              </a:rPr>
              <a:t>https</a:t>
            </a:r>
            <a:r>
              <a:rPr lang="en-US" sz="1400" u="sng" dirty="0">
                <a:hlinkClick r:id="rId4"/>
              </a:rPr>
              <a:t>://kubernetes.io/partners/</a:t>
            </a:r>
            <a:endParaRPr lang="en-US" sz="1400" u="sng" dirty="0"/>
          </a:p>
          <a:p>
            <a:pPr lvl="0" indent="-317500">
              <a:lnSpc>
                <a:spcPct val="115000"/>
              </a:lnSpc>
              <a:spcBef>
                <a:spcPts val="0"/>
              </a:spcBef>
              <a:buClr>
                <a:schemeClr val="dk2"/>
              </a:buClr>
              <a:buSzPts val="1400"/>
            </a:pPr>
            <a:r>
              <a:rPr lang="zh-CN" altLang="en-US" sz="1400" dirty="0"/>
              <a:t>成为社区领导和帮助企业使用</a:t>
            </a:r>
            <a:r>
              <a:rPr lang="en-US" altLang="zh-CN" sz="1400" dirty="0"/>
              <a:t>Kubernetes</a:t>
            </a:r>
            <a:r>
              <a:rPr lang="zh-CN" altLang="en-US" sz="1400" dirty="0"/>
              <a:t>的专家。</a:t>
            </a:r>
            <a:endParaRPr lang="en-US" altLang="zh-CN" sz="1400" dirty="0"/>
          </a:p>
          <a:p>
            <a:pPr lvl="0" indent="-317500">
              <a:lnSpc>
                <a:spcPct val="115000"/>
              </a:lnSpc>
              <a:spcBef>
                <a:spcPts val="0"/>
              </a:spcBef>
              <a:buClr>
                <a:schemeClr val="dk2"/>
              </a:buClr>
              <a:buSzPts val="1400"/>
            </a:pPr>
            <a:r>
              <a:rPr lang="zh-CN" altLang="en-US" sz="1400" dirty="0"/>
              <a:t>当用户搜索咨询伙伴时，可以提升企业的知名度 </a:t>
            </a:r>
            <a:endParaRPr lang="en-US" altLang="zh-CN" sz="1400" dirty="0"/>
          </a:p>
          <a:p>
            <a:pPr lvl="0" indent="-317500">
              <a:lnSpc>
                <a:spcPct val="115000"/>
              </a:lnSpc>
              <a:spcBef>
                <a:spcPts val="0"/>
              </a:spcBef>
              <a:buClr>
                <a:schemeClr val="dk2"/>
              </a:buClr>
              <a:buSzPts val="1400"/>
            </a:pPr>
            <a:r>
              <a:rPr lang="en-US" altLang="zh-CN" sz="1400" dirty="0"/>
              <a:t>Kubernetes</a:t>
            </a:r>
            <a:r>
              <a:rPr lang="zh-CN" altLang="en-US" sz="1400" dirty="0"/>
              <a:t>认证服务商名单可在以下网址查询</a:t>
            </a:r>
            <a:r>
              <a:rPr lang="en-US" altLang="zh-CN" sz="1400" dirty="0"/>
              <a:t>https://</a:t>
            </a:r>
            <a:r>
              <a:rPr lang="en-US" altLang="zh-CN" sz="1400" dirty="0" err="1"/>
              <a:t>kubernetes.io</a:t>
            </a:r>
            <a:r>
              <a:rPr lang="en-US" altLang="zh-CN" sz="1400" dirty="0"/>
              <a:t>/partners/#</a:t>
            </a:r>
            <a:r>
              <a:rPr lang="en-US" altLang="zh-CN" sz="1400" dirty="0" err="1"/>
              <a:t>kcsp</a:t>
            </a:r>
            <a:r>
              <a:rPr lang="en-US" altLang="zh-CN" sz="1400" dirty="0"/>
              <a:t>, </a:t>
            </a:r>
            <a:r>
              <a:rPr lang="zh-CN" altLang="en-US" sz="1400" dirty="0"/>
              <a:t>和</a:t>
            </a:r>
            <a:r>
              <a:rPr lang="en-US" altLang="zh-CN" sz="1400" u="sng" dirty="0">
                <a:solidFill>
                  <a:schemeClr val="hlink"/>
                </a:solidFill>
                <a:hlinkClick r:id="rId3"/>
              </a:rPr>
              <a:t>https://www.cncf.io/certification/kcsp/</a:t>
            </a:r>
            <a:r>
              <a:rPr lang="en-US" altLang="zh-CN" sz="1400" dirty="0"/>
              <a:t>, </a:t>
            </a:r>
            <a:r>
              <a:rPr lang="zh-CN" altLang="en-US" sz="1400" dirty="0"/>
              <a:t>以及</a:t>
            </a:r>
            <a:r>
              <a:rPr lang="en-US" altLang="zh-CN" sz="1400" dirty="0"/>
              <a:t> </a:t>
            </a:r>
            <a:r>
              <a:rPr lang="en-US" altLang="zh-CN" sz="1400" u="sng" dirty="0">
                <a:solidFill>
                  <a:schemeClr val="hlink"/>
                </a:solidFill>
                <a:hlinkClick r:id="rId5"/>
              </a:rPr>
              <a:t>https://landscape.cncf.io</a:t>
            </a:r>
            <a:r>
              <a:rPr lang="en-US" altLang="zh-CN" sz="1400" dirty="0"/>
              <a:t> </a:t>
            </a:r>
            <a:r>
              <a:rPr lang="zh-CN" altLang="en-US" sz="1400" dirty="0"/>
              <a:t>这些网址列出的</a:t>
            </a:r>
            <a:r>
              <a:rPr lang="en-US" altLang="zh-CN" sz="1400" dirty="0"/>
              <a:t>KCSPs</a:t>
            </a:r>
            <a:r>
              <a:rPr lang="zh-CN" altLang="en-US" sz="1400" dirty="0"/>
              <a:t> （</a:t>
            </a:r>
            <a:r>
              <a:rPr lang="en-US" altLang="zh-CN" sz="1400" dirty="0"/>
              <a:t>Kubernetes</a:t>
            </a:r>
            <a:r>
              <a:rPr lang="zh-CN" altLang="en-US" sz="1400" dirty="0"/>
              <a:t>认证服务商名单）每月的搜索量总共超过</a:t>
            </a:r>
            <a:r>
              <a:rPr lang="en-US" altLang="zh-CN" sz="1400" dirty="0"/>
              <a:t>25,000 </a:t>
            </a:r>
            <a:r>
              <a:rPr lang="zh-CN" altLang="en-US" sz="1400" dirty="0"/>
              <a:t>页。</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indent="-317500">
              <a:lnSpc>
                <a:spcPct val="115000"/>
              </a:lnSpc>
              <a:spcBef>
                <a:spcPts val="700"/>
              </a:spcBef>
              <a:buClr>
                <a:schemeClr val="dk2"/>
              </a:buClr>
              <a:buSzPts val="1400"/>
            </a:pPr>
            <a:r>
              <a:rPr lang="en-US" sz="1400" dirty="0"/>
              <a:t>三个或以上</a:t>
            </a:r>
            <a:r>
              <a:rPr lang="zh-CN" altLang="en-US" sz="1400" dirty="0"/>
              <a:t>通过</a:t>
            </a:r>
            <a:r>
              <a:rPr lang="en-US" altLang="zh-CN" sz="1400" u="sng" dirty="0">
                <a:solidFill>
                  <a:schemeClr val="hlink"/>
                </a:solidFill>
                <a:hlinkClick r:id="rId6"/>
              </a:rPr>
              <a:t>CKA </a:t>
            </a:r>
            <a:r>
              <a:rPr lang="zh-CN" altLang="en-US" sz="1400" u="sng" dirty="0">
                <a:solidFill>
                  <a:schemeClr val="hlink"/>
                </a:solidFill>
                <a:hlinkClick r:id="rId6"/>
              </a:rPr>
              <a:t>考试</a:t>
            </a:r>
            <a:r>
              <a:rPr lang="en-US" sz="1400" dirty="0"/>
              <a:t>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lang="en-US" altLang="zh-CN" sz="1400" dirty="0"/>
          </a:p>
          <a:p>
            <a:pPr indent="-317500">
              <a:lnSpc>
                <a:spcPct val="115000"/>
              </a:lnSpc>
              <a:spcBef>
                <a:spcPts val="0"/>
              </a:spcBef>
              <a:buClr>
                <a:schemeClr val="dk2"/>
              </a:buClr>
              <a:buSzPts val="1400"/>
            </a:pPr>
            <a:r>
              <a:rPr lang="zh-CN" altLang="en-US" sz="1400" dirty="0"/>
              <a:t>公司网站有</a:t>
            </a:r>
            <a:r>
              <a:rPr lang="en-US" altLang="zh-CN" sz="1400" dirty="0"/>
              <a:t>Kubernetes </a:t>
            </a:r>
            <a:r>
              <a:rPr lang="zh-CN" altLang="en-US" sz="1400" dirty="0"/>
              <a:t>专业服务登录页面，详细介绍公司的培训，咨询，实施以及支持服务。</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p:txBody>
      </p:sp>
      <p:pic>
        <p:nvPicPr>
          <p:cNvPr id="1232" name="Google Shape;1232;p10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8227746" y="4107600"/>
            <a:ext cx="659229" cy="690600"/>
          </a:xfrm>
          <a:prstGeom prst="rect">
            <a:avLst/>
          </a:prstGeom>
          <a:noFill/>
          <a:ln>
            <a:noFill/>
          </a:ln>
        </p:spPr>
      </p:pic>
    </p:spTree>
    <p:extLst>
      <p:ext uri="{BB962C8B-B14F-4D97-AF65-F5344CB8AC3E}">
        <p14:creationId xmlns:p14="http://schemas.microsoft.com/office/powerpoint/2010/main" val="2019772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5"/>
          <p:cNvSpPr txBox="1">
            <a:spLocks noGrp="1"/>
          </p:cNvSpPr>
          <p:nvPr>
            <p:ph type="title"/>
          </p:nvPr>
        </p:nvSpPr>
        <p:spPr>
          <a:xfrm>
            <a:off x="257175" y="245189"/>
            <a:ext cx="8629800" cy="443100"/>
          </a:xfrm>
          <a:prstGeom prst="rect">
            <a:avLst/>
          </a:prstGeom>
        </p:spPr>
        <p:txBody>
          <a:bodyPr spcFirstLastPara="1" wrap="square" lIns="68575" tIns="68575" rIns="68575" bIns="68575" anchor="ctr" anchorCtr="0">
            <a:noAutofit/>
          </a:bodyPr>
          <a:lstStyle/>
          <a:p>
            <a:pPr lvl="0"/>
            <a:r>
              <a:rPr lang="en-US" altLang="zh-CN" dirty="0"/>
              <a:t>240+</a:t>
            </a:r>
            <a:r>
              <a:rPr lang="zh-CN" altLang="en-US" dirty="0"/>
              <a:t>家认证</a:t>
            </a:r>
            <a:r>
              <a:rPr lang="en-US" altLang="zh-CN" dirty="0"/>
              <a:t>Kubernetes </a:t>
            </a:r>
            <a:r>
              <a:rPr lang="zh-CN" altLang="en-US" dirty="0"/>
              <a:t>服务商</a:t>
            </a:r>
            <a:endParaRPr dirty="0"/>
          </a:p>
        </p:txBody>
      </p:sp>
      <p:pic>
        <p:nvPicPr>
          <p:cNvPr id="508" name="Google Shape;508;p35"/>
          <p:cNvPicPr preferRelativeResize="0"/>
          <p:nvPr/>
        </p:nvPicPr>
        <p:blipFill>
          <a:blip r:embed="rId3">
            <a:alphaModFix/>
          </a:blip>
          <a:stretch>
            <a:fillRect/>
          </a:stretch>
        </p:blipFill>
        <p:spPr>
          <a:xfrm>
            <a:off x="76200" y="688300"/>
            <a:ext cx="8999849" cy="4144075"/>
          </a:xfrm>
          <a:prstGeom prst="rect">
            <a:avLst/>
          </a:prstGeom>
          <a:noFill/>
          <a:ln>
            <a:noFill/>
          </a:ln>
        </p:spPr>
      </p:pic>
    </p:spTree>
    <p:extLst>
      <p:ext uri="{BB962C8B-B14F-4D97-AF65-F5344CB8AC3E}">
        <p14:creationId xmlns:p14="http://schemas.microsoft.com/office/powerpoint/2010/main" val="1195359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培训服务商</a:t>
            </a:r>
            <a:r>
              <a:rPr lang="en-US" dirty="0"/>
              <a:t> (KTP)</a:t>
            </a:r>
            <a:endParaRPr dirty="0"/>
          </a:p>
        </p:txBody>
      </p:sp>
      <p:sp>
        <p:nvSpPr>
          <p:cNvPr id="834" name="Google Shape;834;p44"/>
          <p:cNvSpPr txBox="1">
            <a:spLocks noGrp="1"/>
          </p:cNvSpPr>
          <p:nvPr>
            <p:ph type="body" idx="1"/>
          </p:nvPr>
        </p:nvSpPr>
        <p:spPr>
          <a:xfrm>
            <a:off x="257175" y="764500"/>
            <a:ext cx="8493600" cy="38448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sz="1900" dirty="0"/>
              <a:t>一批经过审查的在云原生技术领域有深厚经验的服务商提供培训服务。</a:t>
            </a:r>
            <a:endParaRPr sz="1900" dirty="0"/>
          </a:p>
          <a:p>
            <a:pPr marL="0" lvl="0" indent="0" algn="l" rtl="0">
              <a:spcBef>
                <a:spcPts val="800"/>
              </a:spcBef>
              <a:spcAft>
                <a:spcPts val="0"/>
              </a:spcAft>
              <a:buNone/>
            </a:pPr>
            <a:r>
              <a:rPr lang="zh-CN" altLang="en-US" sz="1400" dirty="0">
                <a:solidFill>
                  <a:srgbClr val="676767"/>
                </a:solidFill>
                <a:highlight>
                  <a:srgbClr val="FFFFFF"/>
                </a:highlight>
              </a:rPr>
              <a:t>旨在寻找提供</a:t>
            </a:r>
            <a:r>
              <a:rPr lang="en-US" altLang="zh-CN" sz="1400" dirty="0">
                <a:solidFill>
                  <a:srgbClr val="676767"/>
                </a:solidFill>
                <a:highlight>
                  <a:srgbClr val="FFFFFF"/>
                </a:highlight>
              </a:rPr>
              <a:t>CKA</a:t>
            </a:r>
            <a:r>
              <a:rPr lang="zh-CN" altLang="en-US" sz="1400" dirty="0">
                <a:solidFill>
                  <a:srgbClr val="676767"/>
                </a:solidFill>
                <a:highlight>
                  <a:srgbClr val="FFFFFF"/>
                </a:highlight>
              </a:rPr>
              <a:t>考试（认证</a:t>
            </a:r>
            <a:r>
              <a:rPr lang="en-US" altLang="zh-CN" sz="1400" dirty="0">
                <a:solidFill>
                  <a:srgbClr val="676767"/>
                </a:solidFill>
                <a:highlight>
                  <a:srgbClr val="FFFFFF"/>
                </a:highlight>
              </a:rPr>
              <a:t>Kubernetes</a:t>
            </a:r>
            <a:r>
              <a:rPr lang="zh-CN" altLang="en-US" sz="1400" dirty="0">
                <a:solidFill>
                  <a:srgbClr val="676767"/>
                </a:solidFill>
                <a:highlight>
                  <a:srgbClr val="FFFFFF"/>
                </a:highlight>
              </a:rPr>
              <a:t>管理员）专业培训个人或公司可以从</a:t>
            </a:r>
            <a:r>
              <a:rPr lang="en-US" altLang="zh-CN" sz="1400" dirty="0">
                <a:solidFill>
                  <a:srgbClr val="676767"/>
                </a:solidFill>
                <a:highlight>
                  <a:srgbClr val="FFFFFF"/>
                </a:highlight>
              </a:rPr>
              <a:t>KTPs</a:t>
            </a:r>
            <a:r>
              <a:rPr lang="zh-CN" altLang="en-US" sz="1400" dirty="0">
                <a:solidFill>
                  <a:srgbClr val="676767"/>
                </a:solidFill>
                <a:highlight>
                  <a:srgbClr val="FFFFFF"/>
                </a:highlight>
              </a:rPr>
              <a:t>列表中寻找培训服务机构，这些培训机构均是通过了严格的资质审查程序的。</a:t>
            </a:r>
            <a:endParaRPr sz="1000" dirty="0"/>
          </a:p>
          <a:p>
            <a:pPr marL="457200" lvl="0" indent="-349250" algn="l" rtl="0">
              <a:spcBef>
                <a:spcPts val="800"/>
              </a:spcBef>
              <a:spcAft>
                <a:spcPts val="0"/>
              </a:spcAft>
              <a:buClr>
                <a:srgbClr val="000000"/>
              </a:buClr>
              <a:buSzPts val="1900"/>
              <a:buChar char="•"/>
            </a:pPr>
            <a:r>
              <a:rPr lang="zh-CN" altLang="en-US" sz="1900" b="1" dirty="0"/>
              <a:t>成为</a:t>
            </a:r>
            <a:r>
              <a:rPr lang="en-US" sz="1900" b="1" u="sng" dirty="0">
                <a:solidFill>
                  <a:schemeClr val="hlink"/>
                </a:solidFill>
                <a:hlinkClick r:id="rId3"/>
              </a:rPr>
              <a:t>KTP</a:t>
            </a:r>
            <a:r>
              <a:rPr lang="en-US" sz="1900" b="1" dirty="0"/>
              <a:t> </a:t>
            </a:r>
            <a:r>
              <a:rPr lang="zh-CN" altLang="en-US" sz="1900" b="1" dirty="0"/>
              <a:t>的条件：</a:t>
            </a:r>
            <a:endParaRPr sz="1900" b="1" dirty="0"/>
          </a:p>
          <a:p>
            <a:pPr marL="914400" lvl="1" indent="-323850" algn="l" rtl="0">
              <a:spcBef>
                <a:spcPts val="0"/>
              </a:spcBef>
              <a:spcAft>
                <a:spcPts val="0"/>
              </a:spcAft>
              <a:buSzPts val="1500"/>
              <a:buChar char="–"/>
            </a:pPr>
            <a:r>
              <a:rPr lang="zh-CN" altLang="en-US" dirty="0"/>
              <a:t>是</a:t>
            </a:r>
            <a:r>
              <a:rPr lang="en-US" dirty="0"/>
              <a:t> CNCF </a:t>
            </a:r>
            <a:r>
              <a:rPr lang="zh-CN" altLang="en-US" dirty="0"/>
              <a:t>会员</a:t>
            </a:r>
            <a:r>
              <a:rPr lang="en-US" dirty="0"/>
              <a:t> (</a:t>
            </a:r>
            <a:r>
              <a:rPr lang="zh-CN" altLang="en-US" dirty="0"/>
              <a:t>同时需要通过</a:t>
            </a:r>
            <a:r>
              <a:rPr lang="en-US" dirty="0"/>
              <a:t>KCSP</a:t>
            </a:r>
            <a:r>
              <a:rPr lang="zh-CN" altLang="en-US" dirty="0"/>
              <a:t>认证</a:t>
            </a:r>
            <a:r>
              <a:rPr lang="en-US" dirty="0"/>
              <a:t>)</a:t>
            </a:r>
            <a:endParaRPr dirty="0"/>
          </a:p>
          <a:p>
            <a:pPr marL="914400" lvl="1" indent="-323850" algn="l" rtl="0">
              <a:spcBef>
                <a:spcPts val="0"/>
              </a:spcBef>
              <a:spcAft>
                <a:spcPts val="0"/>
              </a:spcAft>
              <a:buSzPts val="1500"/>
              <a:buChar char="–"/>
            </a:pPr>
            <a:r>
              <a:rPr lang="zh-CN" altLang="en-US" dirty="0"/>
              <a:t>登录页面显示提供</a:t>
            </a:r>
            <a:r>
              <a:rPr lang="en-US" altLang="zh-CN" dirty="0"/>
              <a:t>Kubernetes</a:t>
            </a:r>
            <a:r>
              <a:rPr lang="zh-CN" altLang="en-US" dirty="0"/>
              <a:t>培训服务的信息</a:t>
            </a:r>
            <a:endParaRPr dirty="0"/>
          </a:p>
          <a:p>
            <a:pPr marL="914400" lvl="1" indent="-323850" algn="l" rtl="0">
              <a:spcBef>
                <a:spcPts val="0"/>
              </a:spcBef>
              <a:spcAft>
                <a:spcPts val="0"/>
              </a:spcAft>
              <a:buSzPts val="1500"/>
              <a:buChar char="–"/>
            </a:pPr>
            <a:r>
              <a:rPr lang="zh-CN" altLang="en-US" dirty="0"/>
              <a:t>有足够的培训能力，需要通过严格的经验和资质审查</a:t>
            </a:r>
            <a:endParaRPr dirty="0"/>
          </a:p>
          <a:p>
            <a:pPr marL="914400" lvl="1" indent="-323850" algn="l" rtl="0">
              <a:spcBef>
                <a:spcPts val="0"/>
              </a:spcBef>
              <a:spcAft>
                <a:spcPts val="0"/>
              </a:spcAft>
              <a:buSzPts val="1500"/>
              <a:buChar char="–"/>
            </a:pPr>
            <a:r>
              <a:rPr lang="zh-CN" altLang="en-US" u="sng" dirty="0">
                <a:solidFill>
                  <a:schemeClr val="hlink"/>
                </a:solidFill>
                <a:hlinkClick r:id="rId4"/>
              </a:rPr>
              <a:t>已经通过</a:t>
            </a:r>
            <a:r>
              <a:rPr lang="en-US" u="sng" dirty="0">
                <a:solidFill>
                  <a:schemeClr val="hlink"/>
                </a:solidFill>
                <a:hlinkClick r:id="rId4"/>
              </a:rPr>
              <a:t>KCSP</a:t>
            </a:r>
            <a:r>
              <a:rPr lang="en-US" dirty="0"/>
              <a:t> </a:t>
            </a:r>
            <a:r>
              <a:rPr lang="zh-CN" altLang="en-US" dirty="0"/>
              <a:t>认证资质或者能够完全满足</a:t>
            </a:r>
            <a:r>
              <a:rPr lang="en-US" dirty="0"/>
              <a:t>KCSP </a:t>
            </a:r>
            <a:r>
              <a:rPr lang="zh-CN" altLang="en-US" dirty="0"/>
              <a:t>要求的条件</a:t>
            </a:r>
            <a:endParaRPr lang="en-US" altLang="zh-CN" dirty="0"/>
          </a:p>
          <a:p>
            <a:pPr marL="914400" lvl="1" indent="-323850" algn="l" rtl="0">
              <a:spcBef>
                <a:spcPts val="0"/>
              </a:spcBef>
              <a:spcAft>
                <a:spcPts val="0"/>
              </a:spcAft>
              <a:buSzPts val="1500"/>
              <a:buChar char="–"/>
            </a:pPr>
            <a:r>
              <a:rPr lang="zh-CN" altLang="en-US" dirty="0"/>
              <a:t>是</a:t>
            </a:r>
            <a:r>
              <a:rPr lang="en-US" u="sng" dirty="0">
                <a:solidFill>
                  <a:schemeClr val="hlink"/>
                </a:solidFill>
                <a:hlinkClick r:id="rId5"/>
              </a:rPr>
              <a:t>CKA</a:t>
            </a:r>
            <a:r>
              <a:rPr lang="en-US" dirty="0"/>
              <a:t> </a:t>
            </a:r>
            <a:r>
              <a:rPr lang="zh-CN" altLang="en-US" dirty="0"/>
              <a:t>和</a:t>
            </a:r>
            <a:r>
              <a:rPr lang="en-US" dirty="0"/>
              <a:t>/</a:t>
            </a:r>
            <a:r>
              <a:rPr lang="zh-CN" altLang="en-US" dirty="0"/>
              <a:t>或</a:t>
            </a:r>
            <a:r>
              <a:rPr lang="en-US" dirty="0"/>
              <a:t> </a:t>
            </a:r>
            <a:r>
              <a:rPr lang="en-US" u="sng" dirty="0">
                <a:solidFill>
                  <a:schemeClr val="hlink"/>
                </a:solidFill>
                <a:hlinkClick r:id="rId6"/>
              </a:rPr>
              <a:t>CKAD</a:t>
            </a:r>
            <a:r>
              <a:rPr lang="zh-CN" altLang="en-US" dirty="0"/>
              <a:t> 考试的分销商</a:t>
            </a:r>
            <a:endParaRPr lang="en-US" altLang="zh-CN" dirty="0"/>
          </a:p>
          <a:p>
            <a:pPr marL="914400" lvl="1" indent="-323850" algn="l" rtl="0">
              <a:spcBef>
                <a:spcPts val="0"/>
              </a:spcBef>
              <a:spcAft>
                <a:spcPts val="0"/>
              </a:spcAft>
              <a:buSzPts val="1500"/>
              <a:buChar char="–"/>
            </a:pPr>
            <a:r>
              <a:rPr lang="zh-CN" altLang="en-US" dirty="0"/>
              <a:t>目前详细的要求可以登录 </a:t>
            </a:r>
            <a:r>
              <a:rPr lang="en-US" u="sng" dirty="0">
                <a:solidFill>
                  <a:schemeClr val="hlink"/>
                </a:solidFill>
                <a:hlinkClick r:id="rId3"/>
              </a:rPr>
              <a:t>KTP Program</a:t>
            </a:r>
            <a:endParaRPr dirty="0"/>
          </a:p>
          <a:p>
            <a:pPr marL="0" lvl="0" indent="0" algn="l" rtl="0">
              <a:spcBef>
                <a:spcPts val="800"/>
              </a:spcBef>
              <a:spcAft>
                <a:spcPts val="0"/>
              </a:spcAft>
              <a:buNone/>
            </a:pPr>
            <a:endParaRPr dirty="0"/>
          </a:p>
        </p:txBody>
      </p:sp>
      <p:pic>
        <p:nvPicPr>
          <p:cNvPr id="835" name="Google Shape;835;p4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942781" y="3889582"/>
            <a:ext cx="1253927" cy="12539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7"/>
          <p:cNvSpPr txBox="1">
            <a:spLocks noGrp="1"/>
          </p:cNvSpPr>
          <p:nvPr>
            <p:ph type="title"/>
          </p:nvPr>
        </p:nvSpPr>
        <p:spPr>
          <a:xfrm>
            <a:off x="124950" y="321400"/>
            <a:ext cx="8893500" cy="443100"/>
          </a:xfrm>
          <a:prstGeom prst="rect">
            <a:avLst/>
          </a:prstGeom>
        </p:spPr>
        <p:txBody>
          <a:bodyPr spcFirstLastPara="1" wrap="square" lIns="68575" tIns="68575" rIns="68575" bIns="68575" anchor="ctr" anchorCtr="0">
            <a:noAutofit/>
          </a:bodyPr>
          <a:lstStyle/>
          <a:p>
            <a:pPr lvl="0"/>
            <a:r>
              <a:rPr lang="en-US" altLang="zh-CN" dirty="0"/>
              <a:t>55+ Kubernetes</a:t>
            </a:r>
            <a:r>
              <a:rPr lang="zh-CN" altLang="en-US" dirty="0"/>
              <a:t> 培训服务商</a:t>
            </a:r>
            <a:r>
              <a:rPr lang="en-US" altLang="zh-CN" dirty="0"/>
              <a:t>(KTPs)</a:t>
            </a:r>
            <a:endParaRPr dirty="0"/>
          </a:p>
        </p:txBody>
      </p:sp>
      <p:pic>
        <p:nvPicPr>
          <p:cNvPr id="521" name="Google Shape;521;p37"/>
          <p:cNvPicPr preferRelativeResize="0"/>
          <p:nvPr/>
        </p:nvPicPr>
        <p:blipFill>
          <a:blip r:embed="rId3">
            <a:alphaModFix/>
          </a:blip>
          <a:stretch>
            <a:fillRect/>
          </a:stretch>
        </p:blipFill>
        <p:spPr>
          <a:xfrm>
            <a:off x="100875" y="764500"/>
            <a:ext cx="8942251" cy="4079436"/>
          </a:xfrm>
          <a:prstGeom prst="rect">
            <a:avLst/>
          </a:prstGeom>
          <a:noFill/>
          <a:ln>
            <a:noFill/>
          </a:ln>
        </p:spPr>
      </p:pic>
    </p:spTree>
    <p:extLst>
      <p:ext uri="{BB962C8B-B14F-4D97-AF65-F5344CB8AC3E}">
        <p14:creationId xmlns:p14="http://schemas.microsoft.com/office/powerpoint/2010/main" val="1972461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a:t>
            </a:r>
            <a:r>
              <a:rPr lang="zh-CN" altLang="en-US" dirty="0"/>
              <a:t>是一个什么样的机构</a:t>
            </a:r>
            <a:r>
              <a:rPr lang="en-US" dirty="0"/>
              <a:t>?</a:t>
            </a:r>
            <a:endParaRPr dirty="0"/>
          </a:p>
        </p:txBody>
      </p:sp>
      <p:sp>
        <p:nvSpPr>
          <p:cNvPr id="89" name="Google Shape;89;p20"/>
          <p:cNvSpPr txBox="1">
            <a:spLocks noGrp="1"/>
          </p:cNvSpPr>
          <p:nvPr>
            <p:ph type="subTitle" idx="1"/>
          </p:nvPr>
        </p:nvSpPr>
        <p:spPr>
          <a:xfrm>
            <a:off x="565299" y="2654975"/>
            <a:ext cx="8264375" cy="1274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CNCF</a:t>
            </a:r>
            <a:r>
              <a:rPr lang="zh-CN" altLang="en-US" dirty="0"/>
              <a:t>具备全球技术架构中最核心的部分。</a:t>
            </a:r>
            <a:r>
              <a:rPr lang="en-US" dirty="0"/>
              <a:t>CNCF </a:t>
            </a:r>
            <a:r>
              <a:rPr lang="zh-CN" altLang="en-US" dirty="0"/>
              <a:t>将全球最顶尖的开发者，用户 和企业联系在一起，并召开最大型的开源开发大会。</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Kubernetes </a:t>
            </a:r>
            <a:r>
              <a:rPr lang="zh-CN" altLang="en-US" dirty="0"/>
              <a:t>一致性认证</a:t>
            </a:r>
            <a:endParaRPr dirty="0"/>
          </a:p>
        </p:txBody>
      </p:sp>
      <p:sp>
        <p:nvSpPr>
          <p:cNvPr id="896" name="Google Shape;896;p46"/>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zh-CN" altLang="en-US" dirty="0"/>
              <a:t>软件一致性认证可以确保每个服务商使用的</a:t>
            </a:r>
            <a:r>
              <a:rPr lang="en-US" altLang="zh-CN" dirty="0"/>
              <a:t>Kubernetes</a:t>
            </a:r>
            <a:r>
              <a:rPr lang="zh-CN" altLang="en-US" dirty="0"/>
              <a:t>版本支持所需要的</a:t>
            </a:r>
            <a:r>
              <a:rPr lang="en-US" dirty="0"/>
              <a:t>APIs, </a:t>
            </a:r>
            <a:r>
              <a:rPr lang="zh-CN" altLang="en-US" dirty="0"/>
              <a:t>以及开源社区的版本。</a:t>
            </a:r>
            <a:endParaRPr dirty="0"/>
          </a:p>
          <a:p>
            <a:pPr marL="0" lvl="0" indent="0" algn="l" rtl="0">
              <a:spcBef>
                <a:spcPts val="800"/>
              </a:spcBef>
              <a:spcAft>
                <a:spcPts val="0"/>
              </a:spcAft>
              <a:buNone/>
            </a:pPr>
            <a:endParaRPr dirty="0"/>
          </a:p>
          <a:p>
            <a:pPr marL="0" lvl="0" indent="0" algn="l" rtl="0">
              <a:spcBef>
                <a:spcPts val="800"/>
              </a:spcBef>
              <a:spcAft>
                <a:spcPts val="0"/>
              </a:spcAft>
              <a:buNone/>
            </a:pPr>
            <a:r>
              <a:rPr lang="zh-CN" altLang="en-US" dirty="0"/>
              <a:t>对于使用</a:t>
            </a:r>
            <a:r>
              <a:rPr lang="en-US" dirty="0"/>
              <a:t>Kubernetes</a:t>
            </a:r>
            <a:r>
              <a:rPr lang="zh-CN" altLang="en-US" dirty="0"/>
              <a:t>的机构而言</a:t>
            </a:r>
            <a:r>
              <a:rPr lang="en-US" dirty="0"/>
              <a:t>, </a:t>
            </a:r>
            <a:r>
              <a:rPr lang="zh-CN" altLang="en-US" dirty="0"/>
              <a:t>一致性认证可以确保</a:t>
            </a:r>
            <a:r>
              <a:rPr lang="en-US" dirty="0"/>
              <a:t>Kubernetes</a:t>
            </a:r>
            <a:r>
              <a:rPr lang="zh-CN" altLang="en-US" dirty="0"/>
              <a:t>的安装从一次到下一次的互用性。从而提高了使用者选择服务商的灵活度。</a:t>
            </a:r>
            <a:endParaRPr lang="en-US" altLang="zh-CN" dirty="0"/>
          </a:p>
          <a:p>
            <a:pPr marL="0" lvl="0" indent="0" algn="l" rtl="0">
              <a:spcBef>
                <a:spcPts val="800"/>
              </a:spcBef>
              <a:spcAft>
                <a:spcPts val="0"/>
              </a:spcAft>
              <a:buNone/>
            </a:pPr>
            <a:endParaRPr dirty="0"/>
          </a:p>
          <a:p>
            <a:pPr marL="0" lvl="0" indent="0">
              <a:buNone/>
            </a:pPr>
            <a:r>
              <a:rPr lang="en-US" dirty="0"/>
              <a:t>CNCF </a:t>
            </a:r>
            <a:r>
              <a:rPr lang="zh-CN" altLang="en-US" dirty="0"/>
              <a:t>运行</a:t>
            </a:r>
            <a:r>
              <a:rPr lang="en-US" u="sng" dirty="0">
                <a:solidFill>
                  <a:schemeClr val="hlink"/>
                </a:solidFill>
                <a:hlinkClick r:id="rId3"/>
              </a:rPr>
              <a:t>Kubernetes </a:t>
            </a:r>
            <a:r>
              <a:rPr lang="zh-CN" altLang="en-US" u="sng" dirty="0">
                <a:solidFill>
                  <a:schemeClr val="hlink"/>
                </a:solidFill>
                <a:hlinkClick r:id="rId3"/>
              </a:rPr>
              <a:t>一致性认证项目</a:t>
            </a:r>
            <a:r>
              <a:rPr lang="zh-CN" altLang="en-US" u="sng" dirty="0">
                <a:solidFill>
                  <a:schemeClr val="hlink"/>
                </a:solidFill>
              </a:rPr>
              <a:t>。</a:t>
            </a:r>
            <a:r>
              <a:rPr lang="zh-CN" altLang="en-US" dirty="0"/>
              <a:t>全球顶尖的企业软件服务商和云计算供应商都使用认证过得的</a:t>
            </a:r>
            <a:r>
              <a:rPr lang="en-US" altLang="zh-CN" dirty="0"/>
              <a:t>Kubernetes</a:t>
            </a:r>
            <a:r>
              <a:rPr lang="zh-CN" altLang="en-US" dirty="0"/>
              <a:t>技术。</a:t>
            </a:r>
            <a:endParaRPr dirty="0"/>
          </a:p>
        </p:txBody>
      </p:sp>
      <p:pic>
        <p:nvPicPr>
          <p:cNvPr id="897" name="Google Shape;897;p4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351219" y="1571099"/>
            <a:ext cx="1535750" cy="2076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100+</a:t>
            </a:r>
            <a:r>
              <a:rPr lang="zh-CN" altLang="en-US" dirty="0"/>
              <a:t>家通过</a:t>
            </a:r>
            <a:r>
              <a:rPr lang="en-US" altLang="zh-CN" dirty="0"/>
              <a:t>Kubernetes </a:t>
            </a:r>
            <a:r>
              <a:rPr lang="zh-CN" altLang="en-US" dirty="0"/>
              <a:t>一致性认证的企业</a:t>
            </a:r>
            <a:endParaRPr dirty="0"/>
          </a:p>
        </p:txBody>
      </p:sp>
      <p:pic>
        <p:nvPicPr>
          <p:cNvPr id="535" name="Google Shape;535;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476310" y="1535774"/>
            <a:ext cx="336800" cy="214861"/>
          </a:xfrm>
          <a:prstGeom prst="rect">
            <a:avLst/>
          </a:prstGeom>
          <a:noFill/>
          <a:ln>
            <a:noFill/>
          </a:ln>
        </p:spPr>
      </p:pic>
      <p:pic>
        <p:nvPicPr>
          <p:cNvPr id="536" name="Google Shape;536;p3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830829" y="3727523"/>
            <a:ext cx="473950" cy="302397"/>
          </a:xfrm>
          <a:prstGeom prst="rect">
            <a:avLst/>
          </a:prstGeom>
          <a:noFill/>
          <a:ln>
            <a:noFill/>
          </a:ln>
        </p:spPr>
      </p:pic>
      <p:pic>
        <p:nvPicPr>
          <p:cNvPr id="537" name="Google Shape;537;p3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729428" y="3740827"/>
            <a:ext cx="432325" cy="275790"/>
          </a:xfrm>
          <a:prstGeom prst="rect">
            <a:avLst/>
          </a:prstGeom>
          <a:noFill/>
          <a:ln>
            <a:noFill/>
          </a:ln>
        </p:spPr>
      </p:pic>
      <p:pic>
        <p:nvPicPr>
          <p:cNvPr id="538" name="Google Shape;538;p39"/>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238275" y="4256875"/>
            <a:ext cx="513750" cy="328222"/>
          </a:xfrm>
          <a:prstGeom prst="rect">
            <a:avLst/>
          </a:prstGeom>
          <a:noFill/>
          <a:ln>
            <a:noFill/>
          </a:ln>
        </p:spPr>
      </p:pic>
      <p:pic>
        <p:nvPicPr>
          <p:cNvPr id="539" name="Google Shape;539;p3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586755" y="4318731"/>
            <a:ext cx="590650" cy="204485"/>
          </a:xfrm>
          <a:prstGeom prst="rect">
            <a:avLst/>
          </a:prstGeom>
          <a:noFill/>
          <a:ln>
            <a:noFill/>
          </a:ln>
        </p:spPr>
      </p:pic>
      <p:pic>
        <p:nvPicPr>
          <p:cNvPr id="540" name="Google Shape;540;p3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621915" y="4215985"/>
            <a:ext cx="316025" cy="410002"/>
          </a:xfrm>
          <a:prstGeom prst="rect">
            <a:avLst/>
          </a:prstGeom>
          <a:noFill/>
          <a:ln>
            <a:noFill/>
          </a:ln>
        </p:spPr>
      </p:pic>
      <p:pic>
        <p:nvPicPr>
          <p:cNvPr id="541" name="Google Shape;541;p39"/>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635560" y="3719093"/>
            <a:ext cx="473950" cy="319257"/>
          </a:xfrm>
          <a:prstGeom prst="rect">
            <a:avLst/>
          </a:prstGeom>
          <a:noFill/>
          <a:ln>
            <a:noFill/>
          </a:ln>
        </p:spPr>
      </p:pic>
      <p:pic>
        <p:nvPicPr>
          <p:cNvPr id="542" name="Google Shape;542;p39"/>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8740675" y="4336236"/>
            <a:ext cx="336800" cy="169501"/>
          </a:xfrm>
          <a:prstGeom prst="rect">
            <a:avLst/>
          </a:prstGeom>
          <a:noFill/>
          <a:ln>
            <a:noFill/>
          </a:ln>
        </p:spPr>
      </p:pic>
      <p:pic>
        <p:nvPicPr>
          <p:cNvPr id="543" name="Google Shape;543;p3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2633416" y="1055030"/>
            <a:ext cx="661100" cy="185005"/>
          </a:xfrm>
          <a:prstGeom prst="rect">
            <a:avLst/>
          </a:prstGeom>
          <a:noFill/>
          <a:ln>
            <a:noFill/>
          </a:ln>
        </p:spPr>
      </p:pic>
      <p:pic>
        <p:nvPicPr>
          <p:cNvPr id="544" name="Google Shape;544;p39"/>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7350615" y="1538956"/>
            <a:ext cx="548700" cy="208497"/>
          </a:xfrm>
          <a:prstGeom prst="rect">
            <a:avLst/>
          </a:prstGeom>
          <a:noFill/>
          <a:ln>
            <a:noFill/>
          </a:ln>
        </p:spPr>
      </p:pic>
      <p:pic>
        <p:nvPicPr>
          <p:cNvPr id="545" name="Google Shape;545;p39"/>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7102680" y="943738"/>
            <a:ext cx="390000" cy="407590"/>
          </a:xfrm>
          <a:prstGeom prst="rect">
            <a:avLst/>
          </a:prstGeom>
          <a:noFill/>
          <a:ln>
            <a:noFill/>
          </a:ln>
        </p:spPr>
      </p:pic>
      <p:pic>
        <p:nvPicPr>
          <p:cNvPr id="546" name="Google Shape;546;p39"/>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7999070" y="1567302"/>
            <a:ext cx="548626" cy="151806"/>
          </a:xfrm>
          <a:prstGeom prst="rect">
            <a:avLst/>
          </a:prstGeom>
          <a:noFill/>
          <a:ln>
            <a:noFill/>
          </a:ln>
        </p:spPr>
      </p:pic>
      <p:pic>
        <p:nvPicPr>
          <p:cNvPr id="547" name="Google Shape;547;p39"/>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764881" y="2097896"/>
            <a:ext cx="473999" cy="298254"/>
          </a:xfrm>
          <a:prstGeom prst="rect">
            <a:avLst/>
          </a:prstGeom>
          <a:noFill/>
          <a:ln>
            <a:noFill/>
          </a:ln>
        </p:spPr>
      </p:pic>
      <p:pic>
        <p:nvPicPr>
          <p:cNvPr id="548" name="Google Shape;548;p39"/>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8191405" y="4255106"/>
            <a:ext cx="432325" cy="331760"/>
          </a:xfrm>
          <a:prstGeom prst="rect">
            <a:avLst/>
          </a:prstGeom>
          <a:noFill/>
          <a:ln>
            <a:noFill/>
          </a:ln>
        </p:spPr>
      </p:pic>
      <p:pic>
        <p:nvPicPr>
          <p:cNvPr id="549" name="Google Shape;549;p39"/>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6678032" y="3172566"/>
            <a:ext cx="381850" cy="325525"/>
          </a:xfrm>
          <a:prstGeom prst="rect">
            <a:avLst/>
          </a:prstGeom>
          <a:noFill/>
          <a:ln>
            <a:noFill/>
          </a:ln>
        </p:spPr>
      </p:pic>
      <p:pic>
        <p:nvPicPr>
          <p:cNvPr id="550" name="Google Shape;550;p39"/>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234396" y="2053778"/>
            <a:ext cx="432350" cy="386491"/>
          </a:xfrm>
          <a:prstGeom prst="rect">
            <a:avLst/>
          </a:prstGeom>
          <a:noFill/>
          <a:ln>
            <a:noFill/>
          </a:ln>
        </p:spPr>
      </p:pic>
      <p:pic>
        <p:nvPicPr>
          <p:cNvPr id="551" name="Google Shape;551;p39"/>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643999" y="2630051"/>
            <a:ext cx="432351" cy="348613"/>
          </a:xfrm>
          <a:prstGeom prst="rect">
            <a:avLst/>
          </a:prstGeom>
          <a:noFill/>
          <a:ln>
            <a:noFill/>
          </a:ln>
        </p:spPr>
      </p:pic>
      <p:pic>
        <p:nvPicPr>
          <p:cNvPr id="552" name="Google Shape;552;p39"/>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7620861" y="1103644"/>
            <a:ext cx="661100" cy="87778"/>
          </a:xfrm>
          <a:prstGeom prst="rect">
            <a:avLst/>
          </a:prstGeom>
          <a:noFill/>
          <a:ln>
            <a:noFill/>
          </a:ln>
        </p:spPr>
      </p:pic>
      <p:pic>
        <p:nvPicPr>
          <p:cNvPr id="553" name="Google Shape;553;p39"/>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819244" y="3225029"/>
            <a:ext cx="432325" cy="220598"/>
          </a:xfrm>
          <a:prstGeom prst="rect">
            <a:avLst/>
          </a:prstGeom>
          <a:noFill/>
          <a:ln>
            <a:noFill/>
          </a:ln>
        </p:spPr>
      </p:pic>
      <p:pic>
        <p:nvPicPr>
          <p:cNvPr id="554" name="Google Shape;554;p39"/>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410143" y="1078665"/>
            <a:ext cx="661099" cy="137735"/>
          </a:xfrm>
          <a:prstGeom prst="rect">
            <a:avLst/>
          </a:prstGeom>
          <a:noFill/>
          <a:ln>
            <a:noFill/>
          </a:ln>
        </p:spPr>
      </p:pic>
      <p:pic>
        <p:nvPicPr>
          <p:cNvPr id="555" name="Google Shape;555;p39"/>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6425799" y="1023299"/>
            <a:ext cx="548700" cy="248468"/>
          </a:xfrm>
          <a:prstGeom prst="rect">
            <a:avLst/>
          </a:prstGeom>
          <a:noFill/>
          <a:ln>
            <a:noFill/>
          </a:ln>
        </p:spPr>
      </p:pic>
      <p:pic>
        <p:nvPicPr>
          <p:cNvPr id="556" name="Google Shape;556;p39"/>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3842998" y="2152950"/>
            <a:ext cx="661100" cy="188147"/>
          </a:xfrm>
          <a:prstGeom prst="rect">
            <a:avLst/>
          </a:prstGeom>
          <a:noFill/>
          <a:ln>
            <a:noFill/>
          </a:ln>
        </p:spPr>
      </p:pic>
      <p:pic>
        <p:nvPicPr>
          <p:cNvPr id="557" name="Google Shape;557;p39"/>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916265" y="2689621"/>
            <a:ext cx="513750" cy="229473"/>
          </a:xfrm>
          <a:prstGeom prst="rect">
            <a:avLst/>
          </a:prstGeom>
          <a:noFill/>
          <a:ln>
            <a:noFill/>
          </a:ln>
        </p:spPr>
      </p:pic>
      <p:pic>
        <p:nvPicPr>
          <p:cNvPr id="558" name="Google Shape;558;p39"/>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7185177" y="3299892"/>
            <a:ext cx="590650" cy="70872"/>
          </a:xfrm>
          <a:prstGeom prst="rect">
            <a:avLst/>
          </a:prstGeom>
          <a:noFill/>
          <a:ln>
            <a:noFill/>
          </a:ln>
        </p:spPr>
      </p:pic>
      <p:pic>
        <p:nvPicPr>
          <p:cNvPr id="559" name="Google Shape;559;p39"/>
          <p:cNvPicPr preferRelativeResize="0"/>
          <p:nvPr/>
        </p:nvPicPr>
        <p:blipFill>
          <a:blip r:embed="rId27" cstate="screen">
            <a:alphaModFix/>
            <a:extLst>
              <a:ext uri="{28A0092B-C50C-407E-A947-70E740481C1C}">
                <a14:useLocalDpi xmlns:a14="http://schemas.microsoft.com/office/drawing/2010/main"/>
              </a:ext>
            </a:extLst>
          </a:blip>
          <a:stretch>
            <a:fillRect/>
          </a:stretch>
        </p:blipFill>
        <p:spPr>
          <a:xfrm>
            <a:off x="6379255" y="1497682"/>
            <a:ext cx="390000" cy="291045"/>
          </a:xfrm>
          <a:prstGeom prst="rect">
            <a:avLst/>
          </a:prstGeom>
          <a:noFill/>
          <a:ln>
            <a:noFill/>
          </a:ln>
        </p:spPr>
      </p:pic>
      <p:pic>
        <p:nvPicPr>
          <p:cNvPr id="560" name="Google Shape;560;p39"/>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26526" y="2173390"/>
            <a:ext cx="513725" cy="147266"/>
          </a:xfrm>
          <a:prstGeom prst="rect">
            <a:avLst/>
          </a:prstGeom>
          <a:noFill/>
          <a:ln>
            <a:noFill/>
          </a:ln>
        </p:spPr>
      </p:pic>
      <p:pic>
        <p:nvPicPr>
          <p:cNvPr id="561" name="Google Shape;561;p39"/>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7014867" y="2598256"/>
            <a:ext cx="316025" cy="412203"/>
          </a:xfrm>
          <a:prstGeom prst="rect">
            <a:avLst/>
          </a:prstGeom>
          <a:noFill/>
          <a:ln>
            <a:noFill/>
          </a:ln>
        </p:spPr>
      </p:pic>
      <p:pic>
        <p:nvPicPr>
          <p:cNvPr id="562" name="Google Shape;562;p39"/>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38808" y="3236580"/>
            <a:ext cx="474000" cy="197497"/>
          </a:xfrm>
          <a:prstGeom prst="rect">
            <a:avLst/>
          </a:prstGeom>
          <a:noFill/>
          <a:ln>
            <a:noFill/>
          </a:ln>
        </p:spPr>
      </p:pic>
      <p:pic>
        <p:nvPicPr>
          <p:cNvPr id="563" name="Google Shape;563;p39"/>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801034" y="2107597"/>
            <a:ext cx="316025" cy="278851"/>
          </a:xfrm>
          <a:prstGeom prst="rect">
            <a:avLst/>
          </a:prstGeom>
          <a:noFill/>
          <a:ln>
            <a:noFill/>
          </a:ln>
        </p:spPr>
      </p:pic>
      <p:pic>
        <p:nvPicPr>
          <p:cNvPr id="564" name="Google Shape;564;p39"/>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4951735" y="1027020"/>
            <a:ext cx="474000" cy="241025"/>
          </a:xfrm>
          <a:prstGeom prst="rect">
            <a:avLst/>
          </a:prstGeom>
          <a:noFill/>
          <a:ln>
            <a:noFill/>
          </a:ln>
        </p:spPr>
      </p:pic>
      <p:pic>
        <p:nvPicPr>
          <p:cNvPr id="565" name="Google Shape;565;p39"/>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2561320" y="1506996"/>
            <a:ext cx="474000" cy="272418"/>
          </a:xfrm>
          <a:prstGeom prst="rect">
            <a:avLst/>
          </a:prstGeom>
          <a:noFill/>
          <a:ln>
            <a:noFill/>
          </a:ln>
        </p:spPr>
      </p:pic>
      <p:pic>
        <p:nvPicPr>
          <p:cNvPr id="566" name="Google Shape;566;p39"/>
          <p:cNvPicPr preferRelativeResize="0"/>
          <p:nvPr/>
        </p:nvPicPr>
        <p:blipFill rotWithShape="1">
          <a:blip r:embed="rId34" cstate="screen">
            <a:alphaModFix/>
            <a:extLst>
              <a:ext uri="{28A0092B-C50C-407E-A947-70E740481C1C}">
                <a14:useLocalDpi xmlns:a14="http://schemas.microsoft.com/office/drawing/2010/main"/>
              </a:ext>
            </a:extLst>
          </a:blip>
          <a:srcRect/>
          <a:stretch/>
        </p:blipFill>
        <p:spPr>
          <a:xfrm>
            <a:off x="6927529" y="2072416"/>
            <a:ext cx="381850" cy="349214"/>
          </a:xfrm>
          <a:prstGeom prst="rect">
            <a:avLst/>
          </a:prstGeom>
          <a:noFill/>
          <a:ln>
            <a:noFill/>
          </a:ln>
        </p:spPr>
      </p:pic>
      <p:pic>
        <p:nvPicPr>
          <p:cNvPr id="567" name="Google Shape;567;p39"/>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6041932" y="2723405"/>
            <a:ext cx="758950" cy="161904"/>
          </a:xfrm>
          <a:prstGeom prst="rect">
            <a:avLst/>
          </a:prstGeom>
          <a:noFill/>
          <a:ln>
            <a:noFill/>
          </a:ln>
        </p:spPr>
      </p:pic>
      <p:pic>
        <p:nvPicPr>
          <p:cNvPr id="568" name="Google Shape;568;p39"/>
          <p:cNvPicPr preferRelativeResize="0"/>
          <p:nvPr/>
        </p:nvPicPr>
        <p:blipFill rotWithShape="1">
          <a:blip r:embed="rId36" cstate="screen">
            <a:alphaModFix/>
            <a:extLst>
              <a:ext uri="{28A0092B-C50C-407E-A947-70E740481C1C}">
                <a14:useLocalDpi xmlns:a14="http://schemas.microsoft.com/office/drawing/2010/main"/>
              </a:ext>
            </a:extLst>
          </a:blip>
          <a:srcRect/>
          <a:stretch/>
        </p:blipFill>
        <p:spPr>
          <a:xfrm>
            <a:off x="3391089" y="3759451"/>
            <a:ext cx="590675" cy="238542"/>
          </a:xfrm>
          <a:prstGeom prst="rect">
            <a:avLst/>
          </a:prstGeom>
          <a:noFill/>
          <a:ln>
            <a:noFill/>
          </a:ln>
        </p:spPr>
      </p:pic>
      <p:pic>
        <p:nvPicPr>
          <p:cNvPr id="569" name="Google Shape;569;p39"/>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1379153" y="1081908"/>
            <a:ext cx="661100" cy="131249"/>
          </a:xfrm>
          <a:prstGeom prst="rect">
            <a:avLst/>
          </a:prstGeom>
          <a:noFill/>
          <a:ln>
            <a:noFill/>
          </a:ln>
        </p:spPr>
      </p:pic>
      <p:pic>
        <p:nvPicPr>
          <p:cNvPr id="570" name="Google Shape;570;p39"/>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6869010" y="1487864"/>
            <a:ext cx="381850" cy="310682"/>
          </a:xfrm>
          <a:prstGeom prst="rect">
            <a:avLst/>
          </a:prstGeom>
          <a:noFill/>
          <a:ln>
            <a:noFill/>
          </a:ln>
        </p:spPr>
      </p:pic>
      <p:pic>
        <p:nvPicPr>
          <p:cNvPr id="571" name="Google Shape;571;p39"/>
          <p:cNvPicPr preferRelativeResize="0"/>
          <p:nvPr/>
        </p:nvPicPr>
        <p:blipFill>
          <a:blip r:embed="rId39" cstate="screen">
            <a:alphaModFix/>
            <a:extLst>
              <a:ext uri="{28A0092B-C50C-407E-A947-70E740481C1C}">
                <a14:useLocalDpi xmlns:a14="http://schemas.microsoft.com/office/drawing/2010/main"/>
              </a:ext>
            </a:extLst>
          </a:blip>
          <a:stretch>
            <a:fillRect/>
          </a:stretch>
        </p:blipFill>
        <p:spPr>
          <a:xfrm>
            <a:off x="4064604" y="1079220"/>
            <a:ext cx="758950" cy="136625"/>
          </a:xfrm>
          <a:prstGeom prst="rect">
            <a:avLst/>
          </a:prstGeom>
          <a:noFill/>
          <a:ln>
            <a:noFill/>
          </a:ln>
        </p:spPr>
      </p:pic>
      <p:pic>
        <p:nvPicPr>
          <p:cNvPr id="572" name="Google Shape;572;p39"/>
          <p:cNvPicPr preferRelativeResize="0"/>
          <p:nvPr/>
        </p:nvPicPr>
        <p:blipFill>
          <a:blip r:embed="rId40" cstate="screen">
            <a:alphaModFix/>
            <a:extLst>
              <a:ext uri="{28A0092B-C50C-407E-A947-70E740481C1C}">
                <a14:useLocalDpi xmlns:a14="http://schemas.microsoft.com/office/drawing/2010/main"/>
              </a:ext>
            </a:extLst>
          </a:blip>
          <a:stretch>
            <a:fillRect/>
          </a:stretch>
        </p:blipFill>
        <p:spPr>
          <a:xfrm>
            <a:off x="2820344" y="2745287"/>
            <a:ext cx="590675" cy="118139"/>
          </a:xfrm>
          <a:prstGeom prst="rect">
            <a:avLst/>
          </a:prstGeom>
          <a:noFill/>
          <a:ln>
            <a:noFill/>
          </a:ln>
        </p:spPr>
      </p:pic>
      <p:pic>
        <p:nvPicPr>
          <p:cNvPr id="573" name="Google Shape;573;p39"/>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4625709" y="3728347"/>
            <a:ext cx="336800" cy="300750"/>
          </a:xfrm>
          <a:prstGeom prst="rect">
            <a:avLst/>
          </a:prstGeom>
          <a:noFill/>
          <a:ln>
            <a:noFill/>
          </a:ln>
        </p:spPr>
      </p:pic>
      <p:pic>
        <p:nvPicPr>
          <p:cNvPr id="574" name="Google Shape;574;p39"/>
          <p:cNvPicPr preferRelativeResize="0"/>
          <p:nvPr/>
        </p:nvPicPr>
        <p:blipFill>
          <a:blip r:embed="rId42" cstate="screen">
            <a:alphaModFix/>
            <a:extLst>
              <a:ext uri="{28A0092B-C50C-407E-A947-70E740481C1C}">
                <a14:useLocalDpi xmlns:a14="http://schemas.microsoft.com/office/drawing/2010/main"/>
              </a:ext>
            </a:extLst>
          </a:blip>
          <a:stretch>
            <a:fillRect/>
          </a:stretch>
        </p:blipFill>
        <p:spPr>
          <a:xfrm>
            <a:off x="6248063" y="3789484"/>
            <a:ext cx="661100" cy="178475"/>
          </a:xfrm>
          <a:prstGeom prst="rect">
            <a:avLst/>
          </a:prstGeom>
          <a:noFill/>
          <a:ln>
            <a:noFill/>
          </a:ln>
        </p:spPr>
      </p:pic>
      <p:pic>
        <p:nvPicPr>
          <p:cNvPr id="575" name="Google Shape;575;p39"/>
          <p:cNvPicPr preferRelativeResize="0"/>
          <p:nvPr/>
        </p:nvPicPr>
        <p:blipFill>
          <a:blip r:embed="rId43" cstate="screen">
            <a:alphaModFix/>
            <a:extLst>
              <a:ext uri="{28A0092B-C50C-407E-A947-70E740481C1C}">
                <a14:useLocalDpi xmlns:a14="http://schemas.microsoft.com/office/drawing/2010/main"/>
              </a:ext>
            </a:extLst>
          </a:blip>
          <a:stretch>
            <a:fillRect/>
          </a:stretch>
        </p:blipFill>
        <p:spPr>
          <a:xfrm>
            <a:off x="2531457" y="2168042"/>
            <a:ext cx="473950" cy="157962"/>
          </a:xfrm>
          <a:prstGeom prst="rect">
            <a:avLst/>
          </a:prstGeom>
          <a:noFill/>
          <a:ln>
            <a:noFill/>
          </a:ln>
        </p:spPr>
      </p:pic>
      <p:pic>
        <p:nvPicPr>
          <p:cNvPr id="576" name="Google Shape;576;p39"/>
          <p:cNvPicPr preferRelativeResize="0"/>
          <p:nvPr/>
        </p:nvPicPr>
        <p:blipFill>
          <a:blip r:embed="rId44" cstate="screen">
            <a:alphaModFix/>
            <a:extLst>
              <a:ext uri="{28A0092B-C50C-407E-A947-70E740481C1C}">
                <a14:useLocalDpi xmlns:a14="http://schemas.microsoft.com/office/drawing/2010/main"/>
              </a:ext>
            </a:extLst>
          </a:blip>
          <a:stretch>
            <a:fillRect/>
          </a:stretch>
        </p:blipFill>
        <p:spPr>
          <a:xfrm>
            <a:off x="2290335" y="2616251"/>
            <a:ext cx="316025" cy="376212"/>
          </a:xfrm>
          <a:prstGeom prst="rect">
            <a:avLst/>
          </a:prstGeom>
          <a:noFill/>
          <a:ln>
            <a:noFill/>
          </a:ln>
        </p:spPr>
      </p:pic>
      <p:pic>
        <p:nvPicPr>
          <p:cNvPr id="577" name="Google Shape;577;p39"/>
          <p:cNvPicPr preferRelativeResize="0"/>
          <p:nvPr/>
        </p:nvPicPr>
        <p:blipFill>
          <a:blip r:embed="rId45" cstate="screen">
            <a:alphaModFix/>
            <a:extLst>
              <a:ext uri="{28A0092B-C50C-407E-A947-70E740481C1C}">
                <a14:useLocalDpi xmlns:a14="http://schemas.microsoft.com/office/drawing/2010/main"/>
              </a:ext>
            </a:extLst>
          </a:blip>
          <a:stretch>
            <a:fillRect/>
          </a:stretch>
        </p:blipFill>
        <p:spPr>
          <a:xfrm>
            <a:off x="8379645" y="2179281"/>
            <a:ext cx="725850" cy="135485"/>
          </a:xfrm>
          <a:prstGeom prst="rect">
            <a:avLst/>
          </a:prstGeom>
          <a:noFill/>
          <a:ln>
            <a:noFill/>
          </a:ln>
        </p:spPr>
      </p:pic>
      <p:pic>
        <p:nvPicPr>
          <p:cNvPr id="578" name="Google Shape;578;p39"/>
          <p:cNvPicPr preferRelativeResize="0"/>
          <p:nvPr/>
        </p:nvPicPr>
        <p:blipFill>
          <a:blip r:embed="rId46" cstate="screen">
            <a:alphaModFix/>
            <a:extLst>
              <a:ext uri="{28A0092B-C50C-407E-A947-70E740481C1C}">
                <a14:useLocalDpi xmlns:a14="http://schemas.microsoft.com/office/drawing/2010/main"/>
              </a:ext>
            </a:extLst>
          </a:blip>
          <a:stretch>
            <a:fillRect/>
          </a:stretch>
        </p:blipFill>
        <p:spPr>
          <a:xfrm>
            <a:off x="715760" y="4305820"/>
            <a:ext cx="590650" cy="230332"/>
          </a:xfrm>
          <a:prstGeom prst="rect">
            <a:avLst/>
          </a:prstGeom>
          <a:noFill/>
          <a:ln>
            <a:noFill/>
          </a:ln>
        </p:spPr>
      </p:pic>
      <p:pic>
        <p:nvPicPr>
          <p:cNvPr id="579" name="Google Shape;579;p39"/>
          <p:cNvPicPr preferRelativeResize="0"/>
          <p:nvPr/>
        </p:nvPicPr>
        <p:blipFill>
          <a:blip r:embed="rId47" cstate="screen">
            <a:alphaModFix/>
            <a:extLst>
              <a:ext uri="{28A0092B-C50C-407E-A947-70E740481C1C}">
                <a14:useLocalDpi xmlns:a14="http://schemas.microsoft.com/office/drawing/2010/main"/>
              </a:ext>
            </a:extLst>
          </a:blip>
          <a:stretch>
            <a:fillRect/>
          </a:stretch>
        </p:blipFill>
        <p:spPr>
          <a:xfrm>
            <a:off x="7544876" y="2633697"/>
            <a:ext cx="336800" cy="341321"/>
          </a:xfrm>
          <a:prstGeom prst="rect">
            <a:avLst/>
          </a:prstGeom>
          <a:noFill/>
          <a:ln>
            <a:noFill/>
          </a:ln>
        </p:spPr>
      </p:pic>
      <p:pic>
        <p:nvPicPr>
          <p:cNvPr id="580" name="Google Shape;580;p39"/>
          <p:cNvPicPr preferRelativeResize="0"/>
          <p:nvPr/>
        </p:nvPicPr>
        <p:blipFill>
          <a:blip r:embed="rId48" cstate="screen">
            <a:alphaModFix/>
            <a:extLst>
              <a:ext uri="{28A0092B-C50C-407E-A947-70E740481C1C}">
                <a14:useLocalDpi xmlns:a14="http://schemas.microsoft.com/office/drawing/2010/main"/>
              </a:ext>
            </a:extLst>
          </a:blip>
          <a:stretch>
            <a:fillRect/>
          </a:stretch>
        </p:blipFill>
        <p:spPr>
          <a:xfrm>
            <a:off x="2376864" y="3206372"/>
            <a:ext cx="590650" cy="257911"/>
          </a:xfrm>
          <a:prstGeom prst="rect">
            <a:avLst/>
          </a:prstGeom>
          <a:noFill/>
          <a:ln>
            <a:noFill/>
          </a:ln>
        </p:spPr>
      </p:pic>
      <p:pic>
        <p:nvPicPr>
          <p:cNvPr id="581" name="Google Shape;581;p39"/>
          <p:cNvPicPr preferRelativeResize="0"/>
          <p:nvPr/>
        </p:nvPicPr>
        <p:blipFill>
          <a:blip r:embed="rId49" cstate="screen">
            <a:alphaModFix/>
            <a:extLst>
              <a:ext uri="{28A0092B-C50C-407E-A947-70E740481C1C}">
                <a14:useLocalDpi xmlns:a14="http://schemas.microsoft.com/office/drawing/2010/main"/>
              </a:ext>
            </a:extLst>
          </a:blip>
          <a:stretch>
            <a:fillRect/>
          </a:stretch>
        </p:blipFill>
        <p:spPr>
          <a:xfrm>
            <a:off x="638103" y="3148759"/>
            <a:ext cx="381850" cy="373137"/>
          </a:xfrm>
          <a:prstGeom prst="rect">
            <a:avLst/>
          </a:prstGeom>
          <a:noFill/>
          <a:ln>
            <a:noFill/>
          </a:ln>
        </p:spPr>
      </p:pic>
      <p:pic>
        <p:nvPicPr>
          <p:cNvPr id="582" name="Google Shape;582;p39"/>
          <p:cNvPicPr preferRelativeResize="0"/>
          <p:nvPr/>
        </p:nvPicPr>
        <p:blipFill>
          <a:blip r:embed="rId50" cstate="screen">
            <a:alphaModFix/>
            <a:extLst>
              <a:ext uri="{28A0092B-C50C-407E-A947-70E740481C1C}">
                <a14:useLocalDpi xmlns:a14="http://schemas.microsoft.com/office/drawing/2010/main"/>
              </a:ext>
            </a:extLst>
          </a:blip>
          <a:stretch>
            <a:fillRect/>
          </a:stretch>
        </p:blipFill>
        <p:spPr>
          <a:xfrm>
            <a:off x="5294245" y="1474805"/>
            <a:ext cx="336800" cy="336800"/>
          </a:xfrm>
          <a:prstGeom prst="rect">
            <a:avLst/>
          </a:prstGeom>
          <a:noFill/>
          <a:ln>
            <a:noFill/>
          </a:ln>
        </p:spPr>
      </p:pic>
      <p:pic>
        <p:nvPicPr>
          <p:cNvPr id="583" name="Google Shape;583;p39"/>
          <p:cNvPicPr preferRelativeResize="0"/>
          <p:nvPr/>
        </p:nvPicPr>
        <p:blipFill>
          <a:blip r:embed="rId51" cstate="screen">
            <a:alphaModFix/>
            <a:extLst>
              <a:ext uri="{28A0092B-C50C-407E-A947-70E740481C1C}">
                <a14:useLocalDpi xmlns:a14="http://schemas.microsoft.com/office/drawing/2010/main"/>
              </a:ext>
            </a:extLst>
          </a:blip>
          <a:stretch>
            <a:fillRect/>
          </a:stretch>
        </p:blipFill>
        <p:spPr>
          <a:xfrm>
            <a:off x="4878465" y="1493187"/>
            <a:ext cx="316025" cy="300036"/>
          </a:xfrm>
          <a:prstGeom prst="rect">
            <a:avLst/>
          </a:prstGeom>
          <a:noFill/>
          <a:ln>
            <a:noFill/>
          </a:ln>
        </p:spPr>
      </p:pic>
      <p:pic>
        <p:nvPicPr>
          <p:cNvPr id="584" name="Google Shape;584;p39"/>
          <p:cNvPicPr preferRelativeResize="0"/>
          <p:nvPr/>
        </p:nvPicPr>
        <p:blipFill>
          <a:blip r:embed="rId52" cstate="screen">
            <a:alphaModFix/>
            <a:extLst>
              <a:ext uri="{28A0092B-C50C-407E-A947-70E740481C1C}">
                <a14:useLocalDpi xmlns:a14="http://schemas.microsoft.com/office/drawing/2010/main"/>
              </a:ext>
            </a:extLst>
          </a:blip>
          <a:stretch>
            <a:fillRect/>
          </a:stretch>
        </p:blipFill>
        <p:spPr>
          <a:xfrm>
            <a:off x="3092809" y="3255940"/>
            <a:ext cx="513725" cy="158775"/>
          </a:xfrm>
          <a:prstGeom prst="rect">
            <a:avLst/>
          </a:prstGeom>
          <a:noFill/>
          <a:ln>
            <a:noFill/>
          </a:ln>
        </p:spPr>
      </p:pic>
      <p:pic>
        <p:nvPicPr>
          <p:cNvPr id="585" name="Google Shape;585;p39"/>
          <p:cNvPicPr preferRelativeResize="0"/>
          <p:nvPr/>
        </p:nvPicPr>
        <p:blipFill rotWithShape="1">
          <a:blip r:embed="rId53" cstate="screen">
            <a:alphaModFix/>
            <a:extLst>
              <a:ext uri="{28A0092B-C50C-407E-A947-70E740481C1C}">
                <a14:useLocalDpi xmlns:a14="http://schemas.microsoft.com/office/drawing/2010/main"/>
              </a:ext>
            </a:extLst>
          </a:blip>
          <a:srcRect/>
          <a:stretch/>
        </p:blipFill>
        <p:spPr>
          <a:xfrm>
            <a:off x="5499663" y="2174500"/>
            <a:ext cx="473950" cy="145046"/>
          </a:xfrm>
          <a:prstGeom prst="rect">
            <a:avLst/>
          </a:prstGeom>
          <a:noFill/>
          <a:ln>
            <a:noFill/>
          </a:ln>
        </p:spPr>
      </p:pic>
      <p:pic>
        <p:nvPicPr>
          <p:cNvPr id="586" name="Google Shape;586;p39"/>
          <p:cNvPicPr preferRelativeResize="0"/>
          <p:nvPr/>
        </p:nvPicPr>
        <p:blipFill>
          <a:blip r:embed="rId54" cstate="screen">
            <a:alphaModFix/>
            <a:extLst>
              <a:ext uri="{28A0092B-C50C-407E-A947-70E740481C1C}">
                <a14:useLocalDpi xmlns:a14="http://schemas.microsoft.com/office/drawing/2010/main"/>
              </a:ext>
            </a:extLst>
          </a:blip>
          <a:stretch>
            <a:fillRect/>
          </a:stretch>
        </p:blipFill>
        <p:spPr>
          <a:xfrm>
            <a:off x="3625004" y="2734430"/>
            <a:ext cx="635700" cy="139854"/>
          </a:xfrm>
          <a:prstGeom prst="rect">
            <a:avLst/>
          </a:prstGeom>
          <a:noFill/>
          <a:ln>
            <a:noFill/>
          </a:ln>
        </p:spPr>
      </p:pic>
      <p:pic>
        <p:nvPicPr>
          <p:cNvPr id="587" name="Google Shape;587;p39"/>
          <p:cNvPicPr preferRelativeResize="0"/>
          <p:nvPr/>
        </p:nvPicPr>
        <p:blipFill>
          <a:blip r:embed="rId55" cstate="screen">
            <a:alphaModFix/>
            <a:extLst>
              <a:ext uri="{28A0092B-C50C-407E-A947-70E740481C1C}">
                <a14:useLocalDpi xmlns:a14="http://schemas.microsoft.com/office/drawing/2010/main"/>
              </a:ext>
            </a:extLst>
          </a:blip>
          <a:stretch>
            <a:fillRect/>
          </a:stretch>
        </p:blipFill>
        <p:spPr>
          <a:xfrm>
            <a:off x="60340" y="1030218"/>
            <a:ext cx="513750" cy="234630"/>
          </a:xfrm>
          <a:prstGeom prst="rect">
            <a:avLst/>
          </a:prstGeom>
          <a:noFill/>
          <a:ln>
            <a:noFill/>
          </a:ln>
        </p:spPr>
      </p:pic>
      <p:pic>
        <p:nvPicPr>
          <p:cNvPr id="588" name="Google Shape;588;p39"/>
          <p:cNvPicPr preferRelativeResize="0"/>
          <p:nvPr/>
        </p:nvPicPr>
        <p:blipFill>
          <a:blip r:embed="rId56" cstate="screen">
            <a:alphaModFix/>
            <a:extLst>
              <a:ext uri="{28A0092B-C50C-407E-A947-70E740481C1C}">
                <a14:useLocalDpi xmlns:a14="http://schemas.microsoft.com/office/drawing/2010/main"/>
              </a:ext>
            </a:extLst>
          </a:blip>
          <a:stretch>
            <a:fillRect/>
          </a:stretch>
        </p:blipFill>
        <p:spPr>
          <a:xfrm>
            <a:off x="5048818" y="3831190"/>
            <a:ext cx="594300" cy="95065"/>
          </a:xfrm>
          <a:prstGeom prst="rect">
            <a:avLst/>
          </a:prstGeom>
          <a:noFill/>
          <a:ln>
            <a:noFill/>
          </a:ln>
        </p:spPr>
      </p:pic>
      <p:pic>
        <p:nvPicPr>
          <p:cNvPr id="589" name="Google Shape;589;p39"/>
          <p:cNvPicPr preferRelativeResize="0"/>
          <p:nvPr/>
        </p:nvPicPr>
        <p:blipFill>
          <a:blip r:embed="rId57" cstate="screen">
            <a:alphaModFix/>
            <a:extLst>
              <a:ext uri="{28A0092B-C50C-407E-A947-70E740481C1C}">
                <a14:useLocalDpi xmlns:a14="http://schemas.microsoft.com/office/drawing/2010/main"/>
              </a:ext>
            </a:extLst>
          </a:blip>
          <a:stretch>
            <a:fillRect/>
          </a:stretch>
        </p:blipFill>
        <p:spPr>
          <a:xfrm>
            <a:off x="6995473" y="3781238"/>
            <a:ext cx="635700" cy="194968"/>
          </a:xfrm>
          <a:prstGeom prst="rect">
            <a:avLst/>
          </a:prstGeom>
          <a:noFill/>
          <a:ln>
            <a:noFill/>
          </a:ln>
        </p:spPr>
      </p:pic>
      <p:pic>
        <p:nvPicPr>
          <p:cNvPr id="590" name="Google Shape;590;p39"/>
          <p:cNvPicPr preferRelativeResize="0"/>
          <p:nvPr/>
        </p:nvPicPr>
        <p:blipFill>
          <a:blip r:embed="rId58" cstate="screen">
            <a:alphaModFix/>
            <a:extLst>
              <a:ext uri="{28A0092B-C50C-407E-A947-70E740481C1C}">
                <a14:useLocalDpi xmlns:a14="http://schemas.microsoft.com/office/drawing/2010/main"/>
              </a:ext>
            </a:extLst>
          </a:blip>
          <a:stretch>
            <a:fillRect/>
          </a:stretch>
        </p:blipFill>
        <p:spPr>
          <a:xfrm>
            <a:off x="5237298" y="2736434"/>
            <a:ext cx="590650" cy="135846"/>
          </a:xfrm>
          <a:prstGeom prst="rect">
            <a:avLst/>
          </a:prstGeom>
          <a:noFill/>
          <a:ln>
            <a:noFill/>
          </a:ln>
        </p:spPr>
      </p:pic>
      <p:pic>
        <p:nvPicPr>
          <p:cNvPr id="591" name="Google Shape;591;p39"/>
          <p:cNvPicPr preferRelativeResize="0"/>
          <p:nvPr/>
        </p:nvPicPr>
        <p:blipFill>
          <a:blip r:embed="rId59" cstate="screen">
            <a:alphaModFix/>
            <a:extLst>
              <a:ext uri="{28A0092B-C50C-407E-A947-70E740481C1C}">
                <a14:useLocalDpi xmlns:a14="http://schemas.microsoft.com/office/drawing/2010/main"/>
              </a:ext>
            </a:extLst>
          </a:blip>
          <a:stretch>
            <a:fillRect/>
          </a:stretch>
        </p:blipFill>
        <p:spPr>
          <a:xfrm>
            <a:off x="1912865" y="1516096"/>
            <a:ext cx="548700" cy="254217"/>
          </a:xfrm>
          <a:prstGeom prst="rect">
            <a:avLst/>
          </a:prstGeom>
          <a:noFill/>
          <a:ln>
            <a:noFill/>
          </a:ln>
        </p:spPr>
      </p:pic>
      <p:pic>
        <p:nvPicPr>
          <p:cNvPr id="592" name="Google Shape;592;p39"/>
          <p:cNvPicPr preferRelativeResize="0"/>
          <p:nvPr/>
        </p:nvPicPr>
        <p:blipFill>
          <a:blip r:embed="rId60" cstate="screen">
            <a:alphaModFix/>
            <a:extLst>
              <a:ext uri="{28A0092B-C50C-407E-A947-70E740481C1C}">
                <a14:useLocalDpi xmlns:a14="http://schemas.microsoft.com/office/drawing/2010/main"/>
              </a:ext>
            </a:extLst>
          </a:blip>
          <a:stretch>
            <a:fillRect/>
          </a:stretch>
        </p:blipFill>
        <p:spPr>
          <a:xfrm>
            <a:off x="702271" y="1052424"/>
            <a:ext cx="548700" cy="190217"/>
          </a:xfrm>
          <a:prstGeom prst="rect">
            <a:avLst/>
          </a:prstGeom>
          <a:noFill/>
          <a:ln>
            <a:noFill/>
          </a:ln>
        </p:spPr>
      </p:pic>
      <p:pic>
        <p:nvPicPr>
          <p:cNvPr id="593" name="Google Shape;593;p39"/>
          <p:cNvPicPr preferRelativeResize="0"/>
          <p:nvPr/>
        </p:nvPicPr>
        <p:blipFill>
          <a:blip r:embed="rId61" cstate="screen">
            <a:alphaModFix/>
            <a:extLst>
              <a:ext uri="{28A0092B-C50C-407E-A947-70E740481C1C}">
                <a14:useLocalDpi xmlns:a14="http://schemas.microsoft.com/office/drawing/2010/main"/>
              </a:ext>
            </a:extLst>
          </a:blip>
          <a:stretch>
            <a:fillRect/>
          </a:stretch>
        </p:blipFill>
        <p:spPr>
          <a:xfrm>
            <a:off x="5730800" y="1595657"/>
            <a:ext cx="548700" cy="95095"/>
          </a:xfrm>
          <a:prstGeom prst="rect">
            <a:avLst/>
          </a:prstGeom>
          <a:noFill/>
          <a:ln>
            <a:noFill/>
          </a:ln>
        </p:spPr>
      </p:pic>
      <p:pic>
        <p:nvPicPr>
          <p:cNvPr id="594" name="Google Shape;594;p39"/>
          <p:cNvPicPr preferRelativeResize="0"/>
          <p:nvPr/>
        </p:nvPicPr>
        <p:blipFill>
          <a:blip r:embed="rId62" cstate="screen">
            <a:alphaModFix/>
            <a:extLst>
              <a:ext uri="{28A0092B-C50C-407E-A947-70E740481C1C}">
                <a14:useLocalDpi xmlns:a14="http://schemas.microsoft.com/office/drawing/2010/main"/>
              </a:ext>
            </a:extLst>
          </a:blip>
          <a:stretch>
            <a:fillRect/>
          </a:stretch>
        </p:blipFill>
        <p:spPr>
          <a:xfrm>
            <a:off x="913550" y="3820449"/>
            <a:ext cx="635700" cy="116545"/>
          </a:xfrm>
          <a:prstGeom prst="rect">
            <a:avLst/>
          </a:prstGeom>
          <a:noFill/>
          <a:ln>
            <a:noFill/>
          </a:ln>
        </p:spPr>
      </p:pic>
      <p:pic>
        <p:nvPicPr>
          <p:cNvPr id="595" name="Google Shape;595;p39"/>
          <p:cNvPicPr preferRelativeResize="0"/>
          <p:nvPr/>
        </p:nvPicPr>
        <p:blipFill>
          <a:blip r:embed="rId63" cstate="screen">
            <a:alphaModFix/>
            <a:extLst>
              <a:ext uri="{28A0092B-C50C-407E-A947-70E740481C1C}">
                <a14:useLocalDpi xmlns:a14="http://schemas.microsoft.com/office/drawing/2010/main"/>
              </a:ext>
            </a:extLst>
          </a:blip>
          <a:stretch>
            <a:fillRect/>
          </a:stretch>
        </p:blipFill>
        <p:spPr>
          <a:xfrm>
            <a:off x="1954649" y="2061862"/>
            <a:ext cx="316025" cy="370322"/>
          </a:xfrm>
          <a:prstGeom prst="rect">
            <a:avLst/>
          </a:prstGeom>
          <a:noFill/>
          <a:ln>
            <a:noFill/>
          </a:ln>
        </p:spPr>
      </p:pic>
      <p:pic>
        <p:nvPicPr>
          <p:cNvPr id="596" name="Google Shape;596;p39"/>
          <p:cNvPicPr preferRelativeResize="0"/>
          <p:nvPr/>
        </p:nvPicPr>
        <p:blipFill>
          <a:blip r:embed="rId64" cstate="screen">
            <a:alphaModFix/>
            <a:extLst>
              <a:ext uri="{28A0092B-C50C-407E-A947-70E740481C1C}">
                <a14:useLocalDpi xmlns:a14="http://schemas.microsoft.com/office/drawing/2010/main"/>
              </a:ext>
            </a:extLst>
          </a:blip>
          <a:stretch>
            <a:fillRect/>
          </a:stretch>
        </p:blipFill>
        <p:spPr>
          <a:xfrm>
            <a:off x="4280" y="2708964"/>
            <a:ext cx="698000" cy="190787"/>
          </a:xfrm>
          <a:prstGeom prst="rect">
            <a:avLst/>
          </a:prstGeom>
          <a:noFill/>
          <a:ln>
            <a:noFill/>
          </a:ln>
        </p:spPr>
      </p:pic>
      <p:pic>
        <p:nvPicPr>
          <p:cNvPr id="597" name="Google Shape;597;p39"/>
          <p:cNvPicPr preferRelativeResize="0"/>
          <p:nvPr/>
        </p:nvPicPr>
        <p:blipFill>
          <a:blip r:embed="rId65" cstate="screen">
            <a:alphaModFix/>
            <a:extLst>
              <a:ext uri="{28A0092B-C50C-407E-A947-70E740481C1C}">
                <a14:useLocalDpi xmlns:a14="http://schemas.microsoft.com/office/drawing/2010/main"/>
              </a:ext>
            </a:extLst>
          </a:blip>
          <a:stretch>
            <a:fillRect/>
          </a:stretch>
        </p:blipFill>
        <p:spPr>
          <a:xfrm>
            <a:off x="7717483" y="3711416"/>
            <a:ext cx="414925" cy="334612"/>
          </a:xfrm>
          <a:prstGeom prst="rect">
            <a:avLst/>
          </a:prstGeom>
          <a:noFill/>
          <a:ln>
            <a:noFill/>
          </a:ln>
        </p:spPr>
      </p:pic>
      <p:pic>
        <p:nvPicPr>
          <p:cNvPr id="598" name="Google Shape;598;p39"/>
          <p:cNvPicPr preferRelativeResize="0"/>
          <p:nvPr/>
        </p:nvPicPr>
        <p:blipFill>
          <a:blip r:embed="rId66" cstate="screen">
            <a:alphaModFix/>
            <a:extLst>
              <a:ext uri="{28A0092B-C50C-407E-A947-70E740481C1C}">
                <a14:useLocalDpi xmlns:a14="http://schemas.microsoft.com/office/drawing/2010/main"/>
              </a:ext>
            </a:extLst>
          </a:blip>
          <a:stretch>
            <a:fillRect/>
          </a:stretch>
        </p:blipFill>
        <p:spPr>
          <a:xfrm>
            <a:off x="785905" y="1522116"/>
            <a:ext cx="590650" cy="242179"/>
          </a:xfrm>
          <a:prstGeom prst="rect">
            <a:avLst/>
          </a:prstGeom>
          <a:noFill/>
          <a:ln>
            <a:noFill/>
          </a:ln>
        </p:spPr>
      </p:pic>
      <p:pic>
        <p:nvPicPr>
          <p:cNvPr id="599" name="Google Shape;599;p39"/>
          <p:cNvPicPr preferRelativeResize="0"/>
          <p:nvPr/>
        </p:nvPicPr>
        <p:blipFill>
          <a:blip r:embed="rId67" cstate="screen">
            <a:alphaModFix/>
            <a:extLst>
              <a:ext uri="{28A0092B-C50C-407E-A947-70E740481C1C}">
                <a14:useLocalDpi xmlns:a14="http://schemas.microsoft.com/office/drawing/2010/main"/>
              </a:ext>
            </a:extLst>
          </a:blip>
          <a:stretch>
            <a:fillRect/>
          </a:stretch>
        </p:blipFill>
        <p:spPr>
          <a:xfrm>
            <a:off x="4370850" y="3212809"/>
            <a:ext cx="414925" cy="245038"/>
          </a:xfrm>
          <a:prstGeom prst="rect">
            <a:avLst/>
          </a:prstGeom>
          <a:noFill/>
          <a:ln>
            <a:noFill/>
          </a:ln>
        </p:spPr>
      </p:pic>
      <p:pic>
        <p:nvPicPr>
          <p:cNvPr id="600" name="Google Shape;600;p39"/>
          <p:cNvPicPr preferRelativeResize="0"/>
          <p:nvPr/>
        </p:nvPicPr>
        <p:blipFill rotWithShape="1">
          <a:blip r:embed="rId68" cstate="screen">
            <a:alphaModFix/>
            <a:extLst>
              <a:ext uri="{28A0092B-C50C-407E-A947-70E740481C1C}">
                <a14:useLocalDpi xmlns:a14="http://schemas.microsoft.com/office/drawing/2010/main"/>
              </a:ext>
            </a:extLst>
          </a:blip>
          <a:srcRect/>
          <a:stretch/>
        </p:blipFill>
        <p:spPr>
          <a:xfrm>
            <a:off x="2868970" y="4295333"/>
            <a:ext cx="636000" cy="251307"/>
          </a:xfrm>
          <a:prstGeom prst="rect">
            <a:avLst/>
          </a:prstGeom>
          <a:noFill/>
          <a:ln>
            <a:noFill/>
          </a:ln>
        </p:spPr>
      </p:pic>
      <p:pic>
        <p:nvPicPr>
          <p:cNvPr id="601" name="Google Shape;601;p39"/>
          <p:cNvPicPr preferRelativeResize="0"/>
          <p:nvPr/>
        </p:nvPicPr>
        <p:blipFill>
          <a:blip r:embed="rId69" cstate="screen">
            <a:alphaModFix/>
            <a:extLst>
              <a:ext uri="{28A0092B-C50C-407E-A947-70E740481C1C}">
                <a14:useLocalDpi xmlns:a14="http://schemas.microsoft.com/office/drawing/2010/main"/>
              </a:ext>
            </a:extLst>
          </a:blip>
          <a:stretch>
            <a:fillRect/>
          </a:stretch>
        </p:blipFill>
        <p:spPr>
          <a:xfrm>
            <a:off x="2195819" y="3803729"/>
            <a:ext cx="548700" cy="149987"/>
          </a:xfrm>
          <a:prstGeom prst="rect">
            <a:avLst/>
          </a:prstGeom>
          <a:noFill/>
          <a:ln>
            <a:noFill/>
          </a:ln>
        </p:spPr>
      </p:pic>
      <p:pic>
        <p:nvPicPr>
          <p:cNvPr id="602" name="Google Shape;602;p39"/>
          <p:cNvPicPr preferRelativeResize="0"/>
          <p:nvPr/>
        </p:nvPicPr>
        <p:blipFill>
          <a:blip r:embed="rId70" cstate="screen">
            <a:alphaModFix/>
            <a:extLst>
              <a:ext uri="{28A0092B-C50C-407E-A947-70E740481C1C}">
                <a14:useLocalDpi xmlns:a14="http://schemas.microsoft.com/office/drawing/2010/main"/>
              </a:ext>
            </a:extLst>
          </a:blip>
          <a:stretch>
            <a:fillRect/>
          </a:stretch>
        </p:blipFill>
        <p:spPr>
          <a:xfrm>
            <a:off x="8691495" y="2595501"/>
            <a:ext cx="414925" cy="417711"/>
          </a:xfrm>
          <a:prstGeom prst="rect">
            <a:avLst/>
          </a:prstGeom>
          <a:noFill/>
          <a:ln>
            <a:noFill/>
          </a:ln>
        </p:spPr>
      </p:pic>
      <p:pic>
        <p:nvPicPr>
          <p:cNvPr id="603" name="Google Shape;603;p39"/>
          <p:cNvPicPr preferRelativeResize="0"/>
          <p:nvPr/>
        </p:nvPicPr>
        <p:blipFill>
          <a:blip r:embed="rId71" cstate="screen">
            <a:alphaModFix/>
            <a:extLst>
              <a:ext uri="{28A0092B-C50C-407E-A947-70E740481C1C}">
                <a14:useLocalDpi xmlns:a14="http://schemas.microsoft.com/office/drawing/2010/main"/>
              </a:ext>
            </a:extLst>
          </a:blip>
          <a:stretch>
            <a:fillRect/>
          </a:stretch>
        </p:blipFill>
        <p:spPr>
          <a:xfrm>
            <a:off x="4474689" y="2754065"/>
            <a:ext cx="548625" cy="100585"/>
          </a:xfrm>
          <a:prstGeom prst="rect">
            <a:avLst/>
          </a:prstGeom>
          <a:noFill/>
          <a:ln>
            <a:noFill/>
          </a:ln>
        </p:spPr>
      </p:pic>
      <p:pic>
        <p:nvPicPr>
          <p:cNvPr id="604" name="Google Shape;604;p39"/>
          <p:cNvPicPr preferRelativeResize="0"/>
          <p:nvPr/>
        </p:nvPicPr>
        <p:blipFill>
          <a:blip r:embed="rId72" cstate="screen">
            <a:alphaModFix/>
            <a:extLst>
              <a:ext uri="{28A0092B-C50C-407E-A947-70E740481C1C}">
                <a14:useLocalDpi xmlns:a14="http://schemas.microsoft.com/office/drawing/2010/main"/>
              </a:ext>
            </a:extLst>
          </a:blip>
          <a:stretch>
            <a:fillRect/>
          </a:stretch>
        </p:blipFill>
        <p:spPr>
          <a:xfrm>
            <a:off x="6005595" y="4252777"/>
            <a:ext cx="414925" cy="336418"/>
          </a:xfrm>
          <a:prstGeom prst="rect">
            <a:avLst/>
          </a:prstGeom>
          <a:noFill/>
          <a:ln>
            <a:noFill/>
          </a:ln>
        </p:spPr>
      </p:pic>
      <p:pic>
        <p:nvPicPr>
          <p:cNvPr id="605" name="Google Shape;605;p39"/>
          <p:cNvPicPr preferRelativeResize="0"/>
          <p:nvPr/>
        </p:nvPicPr>
        <p:blipFill>
          <a:blip r:embed="rId73" cstate="screen">
            <a:alphaModFix/>
            <a:extLst>
              <a:ext uri="{28A0092B-C50C-407E-A947-70E740481C1C}">
                <a14:useLocalDpi xmlns:a14="http://schemas.microsoft.com/office/drawing/2010/main"/>
              </a:ext>
            </a:extLst>
          </a:blip>
          <a:stretch>
            <a:fillRect/>
          </a:stretch>
        </p:blipFill>
        <p:spPr>
          <a:xfrm>
            <a:off x="8647451" y="1498045"/>
            <a:ext cx="473950" cy="290320"/>
          </a:xfrm>
          <a:prstGeom prst="rect">
            <a:avLst/>
          </a:prstGeom>
          <a:noFill/>
          <a:ln>
            <a:noFill/>
          </a:ln>
        </p:spPr>
      </p:pic>
      <p:pic>
        <p:nvPicPr>
          <p:cNvPr id="606" name="Google Shape;606;p39"/>
          <p:cNvPicPr preferRelativeResize="0"/>
          <p:nvPr/>
        </p:nvPicPr>
        <p:blipFill>
          <a:blip r:embed="rId74" cstate="screen">
            <a:alphaModFix/>
            <a:extLst>
              <a:ext uri="{28A0092B-C50C-407E-A947-70E740481C1C}">
                <a14:useLocalDpi xmlns:a14="http://schemas.microsoft.com/office/drawing/2010/main"/>
              </a:ext>
            </a:extLst>
          </a:blip>
          <a:stretch>
            <a:fillRect/>
          </a:stretch>
        </p:blipFill>
        <p:spPr>
          <a:xfrm>
            <a:off x="1423355" y="4319779"/>
            <a:ext cx="697975" cy="202415"/>
          </a:xfrm>
          <a:prstGeom prst="rect">
            <a:avLst/>
          </a:prstGeom>
          <a:noFill/>
          <a:ln>
            <a:noFill/>
          </a:ln>
        </p:spPr>
      </p:pic>
      <p:pic>
        <p:nvPicPr>
          <p:cNvPr id="607" name="Google Shape;607;p39"/>
          <p:cNvPicPr preferRelativeResize="0"/>
          <p:nvPr/>
        </p:nvPicPr>
        <p:blipFill>
          <a:blip r:embed="rId75" cstate="screen">
            <a:alphaModFix/>
            <a:extLst>
              <a:ext uri="{28A0092B-C50C-407E-A947-70E740481C1C}">
                <a14:useLocalDpi xmlns:a14="http://schemas.microsoft.com/office/drawing/2010/main"/>
              </a:ext>
            </a:extLst>
          </a:blip>
          <a:stretch>
            <a:fillRect/>
          </a:stretch>
        </p:blipFill>
        <p:spPr>
          <a:xfrm>
            <a:off x="6170886" y="3059955"/>
            <a:ext cx="381850" cy="550745"/>
          </a:xfrm>
          <a:prstGeom prst="rect">
            <a:avLst/>
          </a:prstGeom>
          <a:noFill/>
          <a:ln>
            <a:noFill/>
          </a:ln>
        </p:spPr>
      </p:pic>
      <p:pic>
        <p:nvPicPr>
          <p:cNvPr id="608" name="Google Shape;608;p39"/>
          <p:cNvPicPr preferRelativeResize="0"/>
          <p:nvPr/>
        </p:nvPicPr>
        <p:blipFill>
          <a:blip r:embed="rId76" cstate="screen">
            <a:alphaModFix/>
            <a:extLst>
              <a:ext uri="{28A0092B-C50C-407E-A947-70E740481C1C}">
                <a14:useLocalDpi xmlns:a14="http://schemas.microsoft.com/office/drawing/2010/main"/>
              </a:ext>
            </a:extLst>
          </a:blip>
          <a:stretch>
            <a:fillRect/>
          </a:stretch>
        </p:blipFill>
        <p:spPr>
          <a:xfrm>
            <a:off x="25050" y="1509883"/>
            <a:ext cx="661100" cy="266644"/>
          </a:xfrm>
          <a:prstGeom prst="rect">
            <a:avLst/>
          </a:prstGeom>
          <a:noFill/>
          <a:ln>
            <a:noFill/>
          </a:ln>
        </p:spPr>
      </p:pic>
      <p:pic>
        <p:nvPicPr>
          <p:cNvPr id="609" name="Google Shape;609;p39"/>
          <p:cNvPicPr preferRelativeResize="0"/>
          <p:nvPr/>
        </p:nvPicPr>
        <p:blipFill>
          <a:blip r:embed="rId77" cstate="screen">
            <a:alphaModFix/>
            <a:extLst>
              <a:ext uri="{28A0092B-C50C-407E-A947-70E740481C1C}">
                <a14:useLocalDpi xmlns:a14="http://schemas.microsoft.com/office/drawing/2010/main"/>
              </a:ext>
            </a:extLst>
          </a:blip>
          <a:stretch>
            <a:fillRect/>
          </a:stretch>
        </p:blipFill>
        <p:spPr>
          <a:xfrm>
            <a:off x="4911071" y="3245192"/>
            <a:ext cx="594300" cy="180271"/>
          </a:xfrm>
          <a:prstGeom prst="rect">
            <a:avLst/>
          </a:prstGeom>
          <a:noFill/>
          <a:ln>
            <a:noFill/>
          </a:ln>
        </p:spPr>
      </p:pic>
      <p:pic>
        <p:nvPicPr>
          <p:cNvPr id="610" name="Google Shape;610;p39"/>
          <p:cNvPicPr preferRelativeResize="0"/>
          <p:nvPr/>
        </p:nvPicPr>
        <p:blipFill>
          <a:blip r:embed="rId78" cstate="screen">
            <a:alphaModFix/>
            <a:extLst>
              <a:ext uri="{28A0092B-C50C-407E-A947-70E740481C1C}">
                <a14:useLocalDpi xmlns:a14="http://schemas.microsoft.com/office/drawing/2010/main"/>
              </a:ext>
            </a:extLst>
          </a:blip>
          <a:stretch>
            <a:fillRect/>
          </a:stretch>
        </p:blipFill>
        <p:spPr>
          <a:xfrm>
            <a:off x="8695028" y="3683722"/>
            <a:ext cx="390000" cy="390000"/>
          </a:xfrm>
          <a:prstGeom prst="rect">
            <a:avLst/>
          </a:prstGeom>
          <a:noFill/>
          <a:ln>
            <a:noFill/>
          </a:ln>
        </p:spPr>
      </p:pic>
      <p:pic>
        <p:nvPicPr>
          <p:cNvPr id="611" name="Google Shape;611;p39"/>
          <p:cNvPicPr preferRelativeResize="0"/>
          <p:nvPr/>
        </p:nvPicPr>
        <p:blipFill>
          <a:blip r:embed="rId79" cstate="screen">
            <a:alphaModFix/>
            <a:extLst>
              <a:ext uri="{28A0092B-C50C-407E-A947-70E740481C1C}">
                <a14:useLocalDpi xmlns:a14="http://schemas.microsoft.com/office/drawing/2010/main"/>
              </a:ext>
            </a:extLst>
          </a:blip>
          <a:stretch>
            <a:fillRect/>
          </a:stretch>
        </p:blipFill>
        <p:spPr>
          <a:xfrm>
            <a:off x="1145249" y="3231078"/>
            <a:ext cx="548700" cy="208500"/>
          </a:xfrm>
          <a:prstGeom prst="rect">
            <a:avLst/>
          </a:prstGeom>
          <a:noFill/>
          <a:ln>
            <a:noFill/>
          </a:ln>
        </p:spPr>
      </p:pic>
      <p:pic>
        <p:nvPicPr>
          <p:cNvPr id="612" name="Google Shape;612;p39"/>
          <p:cNvPicPr preferRelativeResize="0"/>
          <p:nvPr/>
        </p:nvPicPr>
        <p:blipFill>
          <a:blip r:embed="rId80" cstate="screen">
            <a:alphaModFix/>
            <a:extLst>
              <a:ext uri="{28A0092B-C50C-407E-A947-70E740481C1C}">
                <a14:useLocalDpi xmlns:a14="http://schemas.microsoft.com/office/drawing/2010/main"/>
              </a:ext>
            </a:extLst>
          </a:blip>
          <a:stretch>
            <a:fillRect/>
          </a:stretch>
        </p:blipFill>
        <p:spPr>
          <a:xfrm>
            <a:off x="5553917" y="1069444"/>
            <a:ext cx="743700" cy="156177"/>
          </a:xfrm>
          <a:prstGeom prst="rect">
            <a:avLst/>
          </a:prstGeom>
          <a:noFill/>
          <a:ln>
            <a:noFill/>
          </a:ln>
        </p:spPr>
      </p:pic>
      <p:pic>
        <p:nvPicPr>
          <p:cNvPr id="613" name="Google Shape;613;p39"/>
          <p:cNvPicPr preferRelativeResize="0"/>
          <p:nvPr/>
        </p:nvPicPr>
        <p:blipFill>
          <a:blip r:embed="rId81" cstate="screen">
            <a:alphaModFix/>
            <a:extLst>
              <a:ext uri="{28A0092B-C50C-407E-A947-70E740481C1C}">
                <a14:useLocalDpi xmlns:a14="http://schemas.microsoft.com/office/drawing/2010/main"/>
              </a:ext>
            </a:extLst>
          </a:blip>
          <a:stretch>
            <a:fillRect/>
          </a:stretch>
        </p:blipFill>
        <p:spPr>
          <a:xfrm>
            <a:off x="3266190" y="2027561"/>
            <a:ext cx="316025" cy="438924"/>
          </a:xfrm>
          <a:prstGeom prst="rect">
            <a:avLst/>
          </a:prstGeom>
          <a:noFill/>
          <a:ln>
            <a:noFill/>
          </a:ln>
        </p:spPr>
      </p:pic>
      <p:pic>
        <p:nvPicPr>
          <p:cNvPr id="614" name="Google Shape;614;p39"/>
          <p:cNvPicPr preferRelativeResize="0"/>
          <p:nvPr/>
        </p:nvPicPr>
        <p:blipFill>
          <a:blip r:embed="rId82" cstate="screen">
            <a:alphaModFix/>
            <a:extLst>
              <a:ext uri="{28A0092B-C50C-407E-A947-70E740481C1C}">
                <a14:useLocalDpi xmlns:a14="http://schemas.microsoft.com/office/drawing/2010/main"/>
              </a:ext>
            </a:extLst>
          </a:blip>
          <a:stretch>
            <a:fillRect/>
          </a:stretch>
        </p:blipFill>
        <p:spPr>
          <a:xfrm>
            <a:off x="7901122" y="3237708"/>
            <a:ext cx="513750" cy="195239"/>
          </a:xfrm>
          <a:prstGeom prst="rect">
            <a:avLst/>
          </a:prstGeom>
          <a:noFill/>
          <a:ln>
            <a:noFill/>
          </a:ln>
        </p:spPr>
      </p:pic>
      <p:pic>
        <p:nvPicPr>
          <p:cNvPr id="615" name="Google Shape;615;p39"/>
          <p:cNvPicPr preferRelativeResize="0"/>
          <p:nvPr/>
        </p:nvPicPr>
        <p:blipFill>
          <a:blip r:embed="rId83" cstate="screen">
            <a:alphaModFix/>
            <a:extLst>
              <a:ext uri="{28A0092B-C50C-407E-A947-70E740481C1C}">
                <a14:useLocalDpi xmlns:a14="http://schemas.microsoft.com/office/drawing/2010/main"/>
              </a:ext>
            </a:extLst>
          </a:blip>
          <a:stretch>
            <a:fillRect/>
          </a:stretch>
        </p:blipFill>
        <p:spPr>
          <a:xfrm>
            <a:off x="8540167" y="3249684"/>
            <a:ext cx="590650" cy="171288"/>
          </a:xfrm>
          <a:prstGeom prst="rect">
            <a:avLst/>
          </a:prstGeom>
          <a:noFill/>
          <a:ln>
            <a:noFill/>
          </a:ln>
        </p:spPr>
      </p:pic>
      <p:pic>
        <p:nvPicPr>
          <p:cNvPr id="616" name="Google Shape;616;p39"/>
          <p:cNvPicPr preferRelativeResize="0"/>
          <p:nvPr/>
        </p:nvPicPr>
        <p:blipFill>
          <a:blip r:embed="rId84" cstate="screen">
            <a:alphaModFix/>
            <a:extLst>
              <a:ext uri="{28A0092B-C50C-407E-A947-70E740481C1C}">
                <a14:useLocalDpi xmlns:a14="http://schemas.microsoft.com/office/drawing/2010/main"/>
              </a:ext>
            </a:extLst>
          </a:blip>
          <a:stretch>
            <a:fillRect/>
          </a:stretch>
        </p:blipFill>
        <p:spPr>
          <a:xfrm>
            <a:off x="3731830" y="3266076"/>
            <a:ext cx="513725" cy="138504"/>
          </a:xfrm>
          <a:prstGeom prst="rect">
            <a:avLst/>
          </a:prstGeom>
          <a:noFill/>
          <a:ln>
            <a:noFill/>
          </a:ln>
        </p:spPr>
      </p:pic>
      <p:pic>
        <p:nvPicPr>
          <p:cNvPr id="617" name="Google Shape;617;p39"/>
          <p:cNvPicPr preferRelativeResize="0"/>
          <p:nvPr/>
        </p:nvPicPr>
        <p:blipFill>
          <a:blip r:embed="rId85" cstate="screen">
            <a:alphaModFix/>
            <a:extLst>
              <a:ext uri="{28A0092B-C50C-407E-A947-70E740481C1C}">
                <a14:useLocalDpi xmlns:a14="http://schemas.microsoft.com/office/drawing/2010/main"/>
              </a:ext>
            </a:extLst>
          </a:blip>
          <a:stretch>
            <a:fillRect/>
          </a:stretch>
        </p:blipFill>
        <p:spPr>
          <a:xfrm>
            <a:off x="4054885" y="4193838"/>
            <a:ext cx="414925" cy="454297"/>
          </a:xfrm>
          <a:prstGeom prst="rect">
            <a:avLst/>
          </a:prstGeom>
          <a:noFill/>
          <a:ln>
            <a:noFill/>
          </a:ln>
        </p:spPr>
      </p:pic>
      <p:pic>
        <p:nvPicPr>
          <p:cNvPr id="618" name="Google Shape;618;p39"/>
          <p:cNvPicPr preferRelativeResize="0"/>
          <p:nvPr/>
        </p:nvPicPr>
        <p:blipFill>
          <a:blip r:embed="rId86" cstate="screen">
            <a:alphaModFix/>
            <a:extLst>
              <a:ext uri="{28A0092B-C50C-407E-A947-70E740481C1C}">
                <a14:useLocalDpi xmlns:a14="http://schemas.microsoft.com/office/drawing/2010/main"/>
              </a:ext>
            </a:extLst>
          </a:blip>
          <a:stretch>
            <a:fillRect/>
          </a:stretch>
        </p:blipFill>
        <p:spPr>
          <a:xfrm>
            <a:off x="8218718" y="3686288"/>
            <a:ext cx="390000" cy="384868"/>
          </a:xfrm>
          <a:prstGeom prst="rect">
            <a:avLst/>
          </a:prstGeom>
          <a:noFill/>
          <a:ln>
            <a:noFill/>
          </a:ln>
        </p:spPr>
      </p:pic>
      <p:pic>
        <p:nvPicPr>
          <p:cNvPr id="619" name="Google Shape;619;p39"/>
          <p:cNvPicPr preferRelativeResize="0"/>
          <p:nvPr/>
        </p:nvPicPr>
        <p:blipFill>
          <a:blip r:embed="rId87" cstate="screen">
            <a:alphaModFix/>
            <a:extLst>
              <a:ext uri="{28A0092B-C50C-407E-A947-70E740481C1C}">
                <a14:useLocalDpi xmlns:a14="http://schemas.microsoft.com/office/drawing/2010/main"/>
              </a:ext>
            </a:extLst>
          </a:blip>
          <a:stretch>
            <a:fillRect/>
          </a:stretch>
        </p:blipFill>
        <p:spPr>
          <a:xfrm>
            <a:off x="4068074" y="3800958"/>
            <a:ext cx="471325" cy="155527"/>
          </a:xfrm>
          <a:prstGeom prst="rect">
            <a:avLst/>
          </a:prstGeom>
          <a:noFill/>
          <a:ln>
            <a:noFill/>
          </a:ln>
        </p:spPr>
      </p:pic>
      <p:pic>
        <p:nvPicPr>
          <p:cNvPr id="620" name="Google Shape;620;p39"/>
          <p:cNvPicPr preferRelativeResize="0"/>
          <p:nvPr/>
        </p:nvPicPr>
        <p:blipFill>
          <a:blip r:embed="rId88" cstate="screen">
            <a:alphaModFix/>
            <a:extLst>
              <a:ext uri="{28A0092B-C50C-407E-A947-70E740481C1C}">
                <a14:useLocalDpi xmlns:a14="http://schemas.microsoft.com/office/drawing/2010/main"/>
              </a:ext>
            </a:extLst>
          </a:blip>
          <a:stretch>
            <a:fillRect/>
          </a:stretch>
        </p:blipFill>
        <p:spPr>
          <a:xfrm>
            <a:off x="5630666" y="3127865"/>
            <a:ext cx="414925" cy="414925"/>
          </a:xfrm>
          <a:prstGeom prst="rect">
            <a:avLst/>
          </a:prstGeom>
          <a:noFill/>
          <a:ln>
            <a:noFill/>
          </a:ln>
        </p:spPr>
      </p:pic>
      <p:pic>
        <p:nvPicPr>
          <p:cNvPr id="621" name="Google Shape;621;p39"/>
          <p:cNvPicPr preferRelativeResize="0"/>
          <p:nvPr/>
        </p:nvPicPr>
        <p:blipFill>
          <a:blip r:embed="rId89" cstate="screen">
            <a:alphaModFix/>
            <a:extLst>
              <a:ext uri="{28A0092B-C50C-407E-A947-70E740481C1C}">
                <a14:useLocalDpi xmlns:a14="http://schemas.microsoft.com/office/drawing/2010/main"/>
              </a:ext>
            </a:extLst>
          </a:blip>
          <a:stretch>
            <a:fillRect/>
          </a:stretch>
        </p:blipFill>
        <p:spPr>
          <a:xfrm>
            <a:off x="1377842" y="2076510"/>
            <a:ext cx="316025" cy="341026"/>
          </a:xfrm>
          <a:prstGeom prst="rect">
            <a:avLst/>
          </a:prstGeom>
          <a:noFill/>
          <a:ln>
            <a:noFill/>
          </a:ln>
        </p:spPr>
      </p:pic>
      <p:pic>
        <p:nvPicPr>
          <p:cNvPr id="622" name="Google Shape;622;p39"/>
          <p:cNvPicPr preferRelativeResize="0"/>
          <p:nvPr/>
        </p:nvPicPr>
        <p:blipFill>
          <a:blip r:embed="rId90" cstate="screen">
            <a:alphaModFix/>
            <a:extLst>
              <a:ext uri="{28A0092B-C50C-407E-A947-70E740481C1C}">
                <a14:useLocalDpi xmlns:a14="http://schemas.microsoft.com/office/drawing/2010/main"/>
              </a:ext>
            </a:extLst>
          </a:blip>
          <a:stretch>
            <a:fillRect/>
          </a:stretch>
        </p:blipFill>
        <p:spPr>
          <a:xfrm>
            <a:off x="85090" y="4353346"/>
            <a:ext cx="513725" cy="135281"/>
          </a:xfrm>
          <a:prstGeom prst="rect">
            <a:avLst/>
          </a:prstGeom>
          <a:noFill/>
          <a:ln>
            <a:noFill/>
          </a:ln>
        </p:spPr>
      </p:pic>
      <p:pic>
        <p:nvPicPr>
          <p:cNvPr id="623" name="Google Shape;623;p39"/>
          <p:cNvPicPr preferRelativeResize="0"/>
          <p:nvPr/>
        </p:nvPicPr>
        <p:blipFill>
          <a:blip r:embed="rId91" cstate="screen">
            <a:alphaModFix/>
            <a:extLst>
              <a:ext uri="{28A0092B-C50C-407E-A947-70E740481C1C}">
                <a14:useLocalDpi xmlns:a14="http://schemas.microsoft.com/office/drawing/2010/main"/>
              </a:ext>
            </a:extLst>
          </a:blip>
          <a:stretch>
            <a:fillRect/>
          </a:stretch>
        </p:blipFill>
        <p:spPr>
          <a:xfrm>
            <a:off x="8095660" y="2621387"/>
            <a:ext cx="381850" cy="365940"/>
          </a:xfrm>
          <a:prstGeom prst="rect">
            <a:avLst/>
          </a:prstGeom>
          <a:noFill/>
          <a:ln>
            <a:noFill/>
          </a:ln>
        </p:spPr>
      </p:pic>
      <p:pic>
        <p:nvPicPr>
          <p:cNvPr id="624" name="Google Shape;624;p39"/>
          <p:cNvPicPr preferRelativeResize="0"/>
          <p:nvPr/>
        </p:nvPicPr>
        <p:blipFill>
          <a:blip r:embed="rId92" cstate="screen">
            <a:alphaModFix/>
            <a:extLst>
              <a:ext uri="{28A0092B-C50C-407E-A947-70E740481C1C}">
                <a14:useLocalDpi xmlns:a14="http://schemas.microsoft.com/office/drawing/2010/main"/>
              </a:ext>
            </a:extLst>
          </a:blip>
          <a:stretch>
            <a:fillRect/>
          </a:stretch>
        </p:blipFill>
        <p:spPr>
          <a:xfrm>
            <a:off x="4441910" y="1477021"/>
            <a:ext cx="336800" cy="332369"/>
          </a:xfrm>
          <a:prstGeom prst="rect">
            <a:avLst/>
          </a:prstGeom>
          <a:noFill/>
          <a:ln>
            <a:noFill/>
          </a:ln>
        </p:spPr>
      </p:pic>
      <p:pic>
        <p:nvPicPr>
          <p:cNvPr id="625" name="Google Shape;625;p39"/>
          <p:cNvPicPr preferRelativeResize="0"/>
          <p:nvPr/>
        </p:nvPicPr>
        <p:blipFill>
          <a:blip r:embed="rId93" cstate="screen">
            <a:alphaModFix/>
            <a:extLst>
              <a:ext uri="{28A0092B-C50C-407E-A947-70E740481C1C}">
                <a14:useLocalDpi xmlns:a14="http://schemas.microsoft.com/office/drawing/2010/main"/>
              </a:ext>
            </a:extLst>
          </a:blip>
          <a:stretch>
            <a:fillRect/>
          </a:stretch>
        </p:blipFill>
        <p:spPr>
          <a:xfrm>
            <a:off x="3422697" y="1036226"/>
            <a:ext cx="513725" cy="222614"/>
          </a:xfrm>
          <a:prstGeom prst="rect">
            <a:avLst/>
          </a:prstGeom>
          <a:noFill/>
          <a:ln>
            <a:noFill/>
          </a:ln>
        </p:spPr>
      </p:pic>
      <p:pic>
        <p:nvPicPr>
          <p:cNvPr id="626" name="Google Shape;626;p39"/>
          <p:cNvPicPr preferRelativeResize="0"/>
          <p:nvPr/>
        </p:nvPicPr>
        <p:blipFill>
          <a:blip r:embed="rId94" cstate="screen">
            <a:alphaModFix/>
            <a:extLst>
              <a:ext uri="{28A0092B-C50C-407E-A947-70E740481C1C}">
                <a14:useLocalDpi xmlns:a14="http://schemas.microsoft.com/office/drawing/2010/main"/>
              </a:ext>
            </a:extLst>
          </a:blip>
          <a:stretch>
            <a:fillRect/>
          </a:stretch>
        </p:blipFill>
        <p:spPr>
          <a:xfrm>
            <a:off x="5294350" y="4341746"/>
            <a:ext cx="594300" cy="158480"/>
          </a:xfrm>
          <a:prstGeom prst="rect">
            <a:avLst/>
          </a:prstGeom>
          <a:noFill/>
          <a:ln>
            <a:noFill/>
          </a:ln>
        </p:spPr>
      </p:pic>
      <p:pic>
        <p:nvPicPr>
          <p:cNvPr id="627" name="Google Shape;627;p39"/>
          <p:cNvPicPr preferRelativeResize="0"/>
          <p:nvPr/>
        </p:nvPicPr>
        <p:blipFill>
          <a:blip r:embed="rId95" cstate="screen">
            <a:alphaModFix/>
            <a:extLst>
              <a:ext uri="{28A0092B-C50C-407E-A947-70E740481C1C}">
                <a14:useLocalDpi xmlns:a14="http://schemas.microsoft.com/office/drawing/2010/main"/>
              </a:ext>
            </a:extLst>
          </a:blip>
          <a:stretch>
            <a:fillRect/>
          </a:stretch>
        </p:blipFill>
        <p:spPr>
          <a:xfrm>
            <a:off x="6537465" y="4349367"/>
            <a:ext cx="661100" cy="143238"/>
          </a:xfrm>
          <a:prstGeom prst="rect">
            <a:avLst/>
          </a:prstGeom>
          <a:noFill/>
          <a:ln>
            <a:noFill/>
          </a:ln>
        </p:spPr>
      </p:pic>
      <p:pic>
        <p:nvPicPr>
          <p:cNvPr id="628" name="Google Shape;628;p39"/>
          <p:cNvPicPr preferRelativeResize="0"/>
          <p:nvPr/>
        </p:nvPicPr>
        <p:blipFill>
          <a:blip r:embed="rId96" cstate="screen">
            <a:alphaModFix/>
            <a:extLst>
              <a:ext uri="{28A0092B-C50C-407E-A947-70E740481C1C}">
                <a14:useLocalDpi xmlns:a14="http://schemas.microsoft.com/office/drawing/2010/main"/>
              </a:ext>
            </a:extLst>
          </a:blip>
          <a:stretch>
            <a:fillRect/>
          </a:stretch>
        </p:blipFill>
        <p:spPr>
          <a:xfrm>
            <a:off x="7315510" y="4346356"/>
            <a:ext cx="758950" cy="149260"/>
          </a:xfrm>
          <a:prstGeom prst="rect">
            <a:avLst/>
          </a:prstGeom>
          <a:noFill/>
          <a:ln>
            <a:noFill/>
          </a:ln>
        </p:spPr>
      </p:pic>
      <p:pic>
        <p:nvPicPr>
          <p:cNvPr id="629" name="Google Shape;629;p39"/>
          <p:cNvPicPr preferRelativeResize="0"/>
          <p:nvPr/>
        </p:nvPicPr>
        <p:blipFill rotWithShape="1">
          <a:blip r:embed="rId97" cstate="screen">
            <a:alphaModFix/>
            <a:extLst>
              <a:ext uri="{28A0092B-C50C-407E-A947-70E740481C1C}">
                <a14:useLocalDpi xmlns:a14="http://schemas.microsoft.com/office/drawing/2010/main"/>
              </a:ext>
            </a:extLst>
          </a:blip>
          <a:srcRect/>
          <a:stretch/>
        </p:blipFill>
        <p:spPr>
          <a:xfrm>
            <a:off x="7570162" y="2131081"/>
            <a:ext cx="548700" cy="231884"/>
          </a:xfrm>
          <a:prstGeom prst="rect">
            <a:avLst/>
          </a:prstGeom>
          <a:noFill/>
          <a:ln>
            <a:noFill/>
          </a:ln>
        </p:spPr>
      </p:pic>
      <p:pic>
        <p:nvPicPr>
          <p:cNvPr id="630" name="Google Shape;630;p39"/>
          <p:cNvPicPr preferRelativeResize="0"/>
          <p:nvPr/>
        </p:nvPicPr>
        <p:blipFill>
          <a:blip r:embed="rId98" cstate="screen">
            <a:alphaModFix/>
            <a:extLst>
              <a:ext uri="{28A0092B-C50C-407E-A947-70E740481C1C}">
                <a14:useLocalDpi xmlns:a14="http://schemas.microsoft.com/office/drawing/2010/main"/>
              </a:ext>
            </a:extLst>
          </a:blip>
          <a:stretch>
            <a:fillRect/>
          </a:stretch>
        </p:blipFill>
        <p:spPr>
          <a:xfrm>
            <a:off x="-10" y="3811163"/>
            <a:ext cx="827250" cy="135118"/>
          </a:xfrm>
          <a:prstGeom prst="rect">
            <a:avLst/>
          </a:prstGeom>
          <a:noFill/>
          <a:ln>
            <a:noFill/>
          </a:ln>
        </p:spPr>
      </p:pic>
      <p:pic>
        <p:nvPicPr>
          <p:cNvPr id="631" name="Google Shape;631;p39"/>
          <p:cNvPicPr preferRelativeResize="0"/>
          <p:nvPr/>
        </p:nvPicPr>
        <p:blipFill>
          <a:blip r:embed="rId99" cstate="screen">
            <a:alphaModFix/>
            <a:extLst>
              <a:ext uri="{28A0092B-C50C-407E-A947-70E740481C1C}">
                <a14:useLocalDpi xmlns:a14="http://schemas.microsoft.com/office/drawing/2010/main"/>
              </a:ext>
            </a:extLst>
          </a:blip>
          <a:stretch>
            <a:fillRect/>
          </a:stretch>
        </p:blipFill>
        <p:spPr>
          <a:xfrm>
            <a:off x="3870830" y="1427272"/>
            <a:ext cx="471325" cy="431865"/>
          </a:xfrm>
          <a:prstGeom prst="rect">
            <a:avLst/>
          </a:prstGeom>
          <a:noFill/>
          <a:ln>
            <a:noFill/>
          </a:ln>
        </p:spPr>
      </p:pic>
      <p:pic>
        <p:nvPicPr>
          <p:cNvPr id="632" name="Google Shape;632;p39"/>
          <p:cNvPicPr preferRelativeResize="0"/>
          <p:nvPr/>
        </p:nvPicPr>
        <p:blipFill>
          <a:blip r:embed="rId100" cstate="screen">
            <a:alphaModFix/>
            <a:extLst>
              <a:ext uri="{28A0092B-C50C-407E-A947-70E740481C1C}">
                <a14:useLocalDpi xmlns:a14="http://schemas.microsoft.com/office/drawing/2010/main"/>
              </a:ext>
            </a:extLst>
          </a:blip>
          <a:stretch>
            <a:fillRect/>
          </a:stretch>
        </p:blipFill>
        <p:spPr>
          <a:xfrm>
            <a:off x="2168434" y="994451"/>
            <a:ext cx="336800" cy="306164"/>
          </a:xfrm>
          <a:prstGeom prst="rect">
            <a:avLst/>
          </a:prstGeom>
          <a:noFill/>
          <a:ln>
            <a:noFill/>
          </a:ln>
        </p:spPr>
      </p:pic>
      <p:pic>
        <p:nvPicPr>
          <p:cNvPr id="633" name="Google Shape;633;p39"/>
          <p:cNvPicPr preferRelativeResize="0"/>
          <p:nvPr/>
        </p:nvPicPr>
        <p:blipFill>
          <a:blip r:embed="rId101" cstate="screen">
            <a:alphaModFix/>
            <a:extLst>
              <a:ext uri="{28A0092B-C50C-407E-A947-70E740481C1C}">
                <a14:useLocalDpi xmlns:a14="http://schemas.microsoft.com/office/drawing/2010/main"/>
              </a:ext>
            </a:extLst>
          </a:blip>
          <a:stretch>
            <a:fillRect/>
          </a:stretch>
        </p:blipFill>
        <p:spPr>
          <a:xfrm>
            <a:off x="3135075" y="1530842"/>
            <a:ext cx="636000" cy="224727"/>
          </a:xfrm>
          <a:prstGeom prst="rect">
            <a:avLst/>
          </a:prstGeom>
          <a:noFill/>
          <a:ln>
            <a:noFill/>
          </a:ln>
        </p:spPr>
      </p:pic>
    </p:spTree>
    <p:extLst>
      <p:ext uri="{BB962C8B-B14F-4D97-AF65-F5344CB8AC3E}">
        <p14:creationId xmlns:p14="http://schemas.microsoft.com/office/powerpoint/2010/main" val="580296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dirty="0"/>
              <a:t>CNCF </a:t>
            </a:r>
            <a:r>
              <a:rPr lang="zh-CN" altLang="en-US" dirty="0"/>
              <a:t>会员权益</a:t>
            </a:r>
            <a:endParaRPr dirty="0"/>
          </a:p>
        </p:txBody>
      </p:sp>
      <p:sp>
        <p:nvSpPr>
          <p:cNvPr id="1017" name="Google Shape;1017;p48"/>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lvl="0"/>
            <a:r>
              <a:rPr lang="en-US" dirty="0"/>
              <a:t>CNCF </a:t>
            </a:r>
            <a:r>
              <a:rPr lang="zh-CN" altLang="en-US" dirty="0"/>
              <a:t>旨在加强跨公司之间的协作，以及与我们的中立</a:t>
            </a:r>
            <a:r>
              <a:rPr lang="en-US" altLang="zh-CN" dirty="0"/>
              <a:t>IP</a:t>
            </a:r>
            <a:r>
              <a:rPr lang="zh-CN" altLang="en-US" dirty="0"/>
              <a:t>区域的互操作性，丰富贡献者项目，最重要的是，赢得最终用户对我们的信任。</a:t>
            </a:r>
            <a:endParaRPr dirty="0"/>
          </a:p>
          <a:p>
            <a:pPr marL="0" lvl="0" indent="0" algn="l"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1205140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4650" y="1511725"/>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4" y="741077"/>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328561" y="1517689"/>
            <a:ext cx="3329363" cy="3483075"/>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lang="en-US" altLang="zh-CN" sz="1100" dirty="0">
              <a:solidFill>
                <a:schemeClr val="dk1"/>
              </a:solidFill>
              <a:latin typeface="Century Gothic"/>
              <a:ea typeface="Century Gothic"/>
              <a:cs typeface="Century Gothic"/>
              <a:sym typeface="Century Gothic"/>
            </a:endParaRPr>
          </a:p>
          <a:p>
            <a:pPr lvl="0">
              <a:lnSpc>
                <a:spcPct val="115000"/>
              </a:lnSpc>
            </a:pPr>
            <a:endParaRPr lang="en-US" sz="1100" dirty="0">
              <a:solidFill>
                <a:schemeClr val="dk1"/>
              </a:solidFill>
              <a:latin typeface="Century Gothic"/>
              <a:ea typeface="Century Gothic"/>
              <a:cs typeface="Century Gothic"/>
              <a:sym typeface="Century Gothic"/>
            </a:endParaRPr>
          </a:p>
          <a:p>
            <a:pPr lvl="0">
              <a:lnSpc>
                <a:spcPct val="115000"/>
              </a:lnSpc>
            </a:pPr>
            <a:r>
              <a:rPr lang="zh-CN" altLang="en-US" sz="1300" b="1" u="sng" dirty="0">
                <a:solidFill>
                  <a:schemeClr val="accent2"/>
                </a:solidFill>
                <a:latin typeface="Century Gothic"/>
                <a:ea typeface="Century Gothic"/>
                <a:cs typeface="Century Gothic"/>
                <a:sym typeface="Century Gothic"/>
              </a:rPr>
              <a:t>公众关系</a:t>
            </a:r>
            <a:r>
              <a:rPr lang="en-US" altLang="zh-CN" sz="1300" b="1" u="sng" dirty="0">
                <a:solidFill>
                  <a:schemeClr val="accent2"/>
                </a:solidFill>
                <a:latin typeface="Century Gothic"/>
                <a:ea typeface="Century Gothic"/>
                <a:cs typeface="Century Gothic"/>
                <a:sym typeface="Century Gothic"/>
              </a:rPr>
              <a:t>&amp; </a:t>
            </a:r>
            <a:r>
              <a:rPr lang="zh-CN" altLang="en-US" sz="1300" b="1" u="sng" dirty="0">
                <a:solidFill>
                  <a:schemeClr val="accent2"/>
                </a:solidFill>
                <a:latin typeface="Century Gothic"/>
                <a:ea typeface="Century Gothic"/>
                <a:cs typeface="Century Gothic"/>
                <a:sym typeface="Century Gothic"/>
              </a:rPr>
              <a:t>分析师关系支持</a:t>
            </a:r>
            <a:r>
              <a:rPr lang="en-US" altLang="zh-CN"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为会员提供分析季报，包括关键字，引用，研究重点等的顶级分析。</a:t>
            </a:r>
            <a:endParaRPr dirty="0"/>
          </a:p>
        </p:txBody>
      </p:sp>
      <p:pic>
        <p:nvPicPr>
          <p:cNvPr id="1373" name="Google Shape;1373;p11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757725" y="1566244"/>
            <a:ext cx="627600" cy="620700"/>
          </a:xfrm>
          <a:prstGeom prst="rect">
            <a:avLst/>
          </a:prstGeom>
          <a:noFill/>
          <a:ln>
            <a:noFill/>
          </a:ln>
        </p:spPr>
      </p:pic>
      <p:pic>
        <p:nvPicPr>
          <p:cNvPr id="1377" name="Google Shape;1377;p114"/>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806501" y="2724150"/>
            <a:ext cx="563149" cy="620699"/>
          </a:xfrm>
          <a:prstGeom prst="rect">
            <a:avLst/>
          </a:prstGeom>
          <a:noFill/>
          <a:ln>
            <a:noFill/>
          </a:ln>
        </p:spPr>
      </p:pic>
      <p:pic>
        <p:nvPicPr>
          <p:cNvPr id="12" name="Google Shape;1048;p5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853924" y="3798178"/>
            <a:ext cx="563151" cy="502323"/>
          </a:xfrm>
          <a:prstGeom prst="rect">
            <a:avLst/>
          </a:prstGeom>
          <a:noFill/>
          <a:ln>
            <a:noFill/>
          </a:ln>
        </p:spPr>
      </p:pic>
    </p:spTree>
    <p:extLst>
      <p:ext uri="{BB962C8B-B14F-4D97-AF65-F5344CB8AC3E}">
        <p14:creationId xmlns:p14="http://schemas.microsoft.com/office/powerpoint/2010/main" val="2073940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61976" y="3540665"/>
            <a:ext cx="484450" cy="540646"/>
          </a:xfrm>
          <a:prstGeom prst="rect">
            <a:avLst/>
          </a:prstGeom>
          <a:noFill/>
          <a:ln>
            <a:noFill/>
          </a:ln>
        </p:spPr>
      </p:pic>
      <p:pic>
        <p:nvPicPr>
          <p:cNvPr id="1390" name="Google Shape;1390;p115"/>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157193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1699" y="175350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6"/>
              </a:rPr>
              <a:t>培训和认证</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 action="ppaction://noaction"/>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000" b="1" u="sng" dirty="0">
              <a:solidFill>
                <a:schemeClr val="dk1"/>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 action="ppaction://noaction"/>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a:lnSpc>
                <a:spcPct val="115000"/>
              </a:lnSpc>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的互动景观图展示了生态系统内全部的云原生产品和项目。凡是需要采用云原生技术的都会来此浏览，寻找可以获得的接触和采用的技术产品。</a:t>
            </a:r>
            <a:r>
              <a:rPr lang="en-US" altLang="zh-CN" sz="1000" dirty="0">
                <a:solidFill>
                  <a:schemeClr val="dk1"/>
                </a:solidFill>
                <a:latin typeface="Century Gothic"/>
                <a:ea typeface="Century Gothic"/>
                <a:cs typeface="Century Gothic"/>
                <a:sym typeface="Century Gothic"/>
              </a:rPr>
              <a:t>2020</a:t>
            </a:r>
            <a:r>
              <a:rPr lang="zh-CN" altLang="en-US" sz="1000" dirty="0">
                <a:solidFill>
                  <a:schemeClr val="dk1"/>
                </a:solidFill>
                <a:latin typeface="Century Gothic"/>
                <a:ea typeface="Century Gothic"/>
                <a:cs typeface="Century Gothic"/>
                <a:sym typeface="Century Gothic"/>
              </a:rPr>
              <a:t>年全年的浏览量为</a:t>
            </a:r>
            <a:r>
              <a:rPr lang="en-US" altLang="zh-CN" sz="1000" dirty="0">
                <a:solidFill>
                  <a:schemeClr val="dk1"/>
                </a:solidFill>
                <a:latin typeface="Century Gothic"/>
                <a:ea typeface="Century Gothic"/>
                <a:cs typeface="Century Gothic"/>
                <a:sym typeface="Century Gothic"/>
              </a:rPr>
              <a:t>5.9M!</a:t>
            </a: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4592500" y="3709651"/>
            <a:ext cx="646024" cy="639301"/>
          </a:xfrm>
          <a:prstGeom prst="rect">
            <a:avLst/>
          </a:prstGeom>
          <a:noFill/>
          <a:ln>
            <a:noFill/>
          </a:ln>
        </p:spPr>
      </p:pic>
      <p:pic>
        <p:nvPicPr>
          <p:cNvPr id="1407" name="Google Shape;1407;p116"/>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0302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0434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257175" y="1656188"/>
            <a:ext cx="8629800" cy="3487311"/>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615074"/>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04374" y="2084972"/>
            <a:ext cx="8787225" cy="2868077"/>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b="1" dirty="0">
                <a:solidFill>
                  <a:schemeClr val="accent2"/>
                </a:solidFill>
                <a:latin typeface="Century Gothic"/>
                <a:ea typeface="Century Gothic"/>
                <a:cs typeface="Century Gothic"/>
                <a:sym typeface="Century Gothic"/>
              </a:rPr>
              <a:t>每季度有两次举办市场活动的机会</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包括要求网络研讨会</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 直播</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YouTube </a:t>
            </a:r>
            <a:r>
              <a:rPr lang="zh-CN" altLang="en-US" sz="1100" dirty="0">
                <a:solidFill>
                  <a:schemeClr val="accent2"/>
                </a:solidFill>
                <a:latin typeface="Century Gothic"/>
                <a:ea typeface="Century Gothic"/>
                <a:cs typeface="Century Gothic"/>
                <a:sym typeface="Century Gothic"/>
              </a:rPr>
              <a:t>播放。具体需要通过</a:t>
            </a:r>
            <a:r>
              <a:rPr lang="en-US" altLang="zh-CN" sz="11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100" dirty="0">
                <a:solidFill>
                  <a:schemeClr val="accent2"/>
                </a:solidFill>
                <a:latin typeface="Century Gothic"/>
                <a:ea typeface="Century Gothic"/>
                <a:cs typeface="Century Gothic"/>
                <a:sym typeface="Century Gothic"/>
              </a:rPr>
              <a:t>提出申请，获得批准后可以进行。</a:t>
            </a:r>
            <a:r>
              <a:rPr lang="en-US" altLang="zh-CN" sz="1100" dirty="0">
                <a:solidFill>
                  <a:schemeClr val="accent2"/>
                </a:solidFill>
                <a:latin typeface="Century Gothic"/>
                <a:ea typeface="Century Gothic"/>
                <a:cs typeface="Century Gothic"/>
                <a:sym typeface="Century Gothic"/>
              </a:rPr>
              <a:t> </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以及</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5"/>
              </a:rPr>
              <a:t>Linux Foundation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所有活动案赞助折扣。</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en-US" altLang="zh-CN" sz="1100" b="1" dirty="0">
                <a:solidFill>
                  <a:schemeClr val="accent2"/>
                </a:solidFill>
                <a:latin typeface="Century Gothic"/>
                <a:ea typeface="Century Gothic"/>
                <a:cs typeface="Century Gothic"/>
                <a:sym typeface="Century Gothic"/>
              </a:rPr>
              <a:t>10</a:t>
            </a:r>
            <a:r>
              <a:rPr lang="zh-CN" altLang="en-US" sz="1100" b="1" dirty="0">
                <a:solidFill>
                  <a:schemeClr val="accent2"/>
                </a:solidFill>
                <a:latin typeface="Century Gothic"/>
                <a:ea typeface="Century Gothic"/>
                <a:cs typeface="Century Gothic"/>
                <a:sym typeface="Century Gothic"/>
              </a:rPr>
              <a:t>张电子券</a:t>
            </a:r>
            <a:r>
              <a:rPr lang="zh-CN" altLang="en-US" sz="1100" dirty="0">
                <a:solidFill>
                  <a:schemeClr val="accent2"/>
                </a:solidFill>
                <a:latin typeface="Century Gothic"/>
                <a:ea typeface="Century Gothic"/>
                <a:cs typeface="Century Gothic"/>
                <a:sym typeface="Century Gothic"/>
              </a:rPr>
              <a:t>可以用于在线学习，认证考试，或者合并使用。以及其它适用条件</a:t>
            </a:r>
            <a:r>
              <a:rPr lang="zh-CN" altLang="en-US" sz="1100" b="1"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a:lnSpc>
                <a:spcPct val="150000"/>
              </a:lnSpc>
            </a:pPr>
            <a:r>
              <a:rPr lang="zh-CN" altLang="en-US" sz="1100" dirty="0">
                <a:solidFill>
                  <a:schemeClr val="accent2"/>
                </a:solidFill>
                <a:latin typeface="Century Gothic"/>
                <a:ea typeface="Century Gothic"/>
                <a:cs typeface="Century Gothic"/>
                <a:sym typeface="Century Gothic"/>
              </a:rPr>
              <a:t>在</a:t>
            </a:r>
            <a:r>
              <a:rPr lang="en-US" altLang="zh-CN" sz="1100" dirty="0" err="1">
                <a:solidFill>
                  <a:schemeClr val="accent2"/>
                </a:solidFill>
                <a:latin typeface="Century Gothic"/>
                <a:ea typeface="Century Gothic"/>
                <a:cs typeface="Century Gothic"/>
                <a:sym typeface="Century Gothic"/>
              </a:rPr>
              <a:t>events.linuxfoundation.org</a:t>
            </a:r>
            <a:r>
              <a:rPr lang="zh-CN" altLang="en-US" sz="1100" dirty="0">
                <a:solidFill>
                  <a:schemeClr val="accent2"/>
                </a:solidFill>
                <a:latin typeface="Century Gothic"/>
                <a:ea typeface="Century Gothic"/>
                <a:cs typeface="Century Gothic"/>
                <a:sym typeface="Century Gothic"/>
              </a:rPr>
              <a:t>社区活动日历中中露出白银会员公司的活动；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hlink"/>
                </a:solidFill>
                <a:latin typeface="Century Gothic"/>
                <a:ea typeface="Century Gothic"/>
                <a:cs typeface="Century Gothic"/>
                <a:sym typeface="Century Gothic"/>
                <a:hlinkClick r:id="rId6"/>
              </a:rPr>
              <a:t>https://events.linuxfoundation.org/about/community/</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45831" y="2193421"/>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4648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7696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239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5062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77059" y="831100"/>
            <a:ext cx="777207" cy="783974"/>
          </a:xfrm>
          <a:prstGeom prst="rect">
            <a:avLst/>
          </a:prstGeom>
          <a:noFill/>
          <a:ln>
            <a:noFill/>
          </a:ln>
        </p:spPr>
      </p:pic>
      <p:sp>
        <p:nvSpPr>
          <p:cNvPr id="14" name="Google Shape;1597;p44"/>
          <p:cNvSpPr/>
          <p:nvPr/>
        </p:nvSpPr>
        <p:spPr>
          <a:xfrm rot="5400000">
            <a:off x="579788" y="4744846"/>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15" name="Google Shape;1437;p118"/>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09975" y="607351"/>
            <a:ext cx="844291" cy="1048838"/>
          </a:xfrm>
          <a:prstGeom prst="rect">
            <a:avLst/>
          </a:prstGeom>
          <a:noFill/>
          <a:ln>
            <a:noFill/>
          </a:ln>
        </p:spPr>
      </p:pic>
      <p:sp>
        <p:nvSpPr>
          <p:cNvPr id="17" name="Google Shape;1430;p118"/>
          <p:cNvSpPr/>
          <p:nvPr/>
        </p:nvSpPr>
        <p:spPr>
          <a:xfrm rot="5400000">
            <a:off x="553678" y="2492423"/>
            <a:ext cx="136972" cy="114300"/>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8" name="Google Shape;1435;p118"/>
          <p:cNvSpPr/>
          <p:nvPr/>
        </p:nvSpPr>
        <p:spPr>
          <a:xfrm rot="5400000">
            <a:off x="555724" y="3985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Tree>
    <p:extLst>
      <p:ext uri="{BB962C8B-B14F-4D97-AF65-F5344CB8AC3E}">
        <p14:creationId xmlns:p14="http://schemas.microsoft.com/office/powerpoint/2010/main" val="154545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271875" y="1498274"/>
            <a:ext cx="8522200" cy="3270724"/>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257175" y="1315186"/>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114301" y="1498274"/>
            <a:ext cx="8772674" cy="3270724"/>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endParaRPr lang="en-US" altLang="zh-CN"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向业界各位领导者发出你的声音，协助制定</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的战略发展方向。</a:t>
            </a:r>
            <a:r>
              <a:rPr lang="en-US" altLang="zh-CN" sz="1000" dirty="0">
                <a:solidFill>
                  <a:schemeClr val="accent2"/>
                </a:solidFill>
                <a:latin typeface="Century Gothic"/>
                <a:ea typeface="Century Gothic"/>
                <a:cs typeface="Century Gothic"/>
                <a:sym typeface="Century Gothic"/>
              </a:rPr>
              <a:t>CNCF</a:t>
            </a:r>
            <a:r>
              <a:rPr lang="zh-CN" altLang="en-US" sz="1000" dirty="0">
                <a:solidFill>
                  <a:schemeClr val="accent2"/>
                </a:solidFill>
                <a:latin typeface="Century Gothic"/>
                <a:ea typeface="Century Gothic"/>
                <a:cs typeface="Century Gothic"/>
                <a:sym typeface="Century Gothic"/>
              </a:rPr>
              <a:t>管委会成员均是全球顶尖的公有云公司和私有云公司以及软件公司。</a:t>
            </a:r>
            <a:endParaRPr lang="en-US" altLang="zh-CN" sz="1000" dirty="0">
              <a:solidFill>
                <a:schemeClr val="accent2"/>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endParaRPr lang="en-US" altLang="zh-CN" sz="1200" dirty="0">
              <a:solidFill>
                <a:schemeClr val="dk1"/>
              </a:solidFill>
              <a:latin typeface="Century Gothic"/>
              <a:ea typeface="Century Gothic"/>
              <a:cs typeface="Century Gothic"/>
              <a:sym typeface="Century Gothic"/>
            </a:endParaRPr>
          </a:p>
          <a:p>
            <a:pPr marL="457200">
              <a:lnSpc>
                <a:spcPct val="150000"/>
              </a:lnSpc>
            </a:pPr>
            <a:r>
              <a:rPr lang="zh-CN" altLang="en-US" sz="1000" dirty="0">
                <a:solidFill>
                  <a:schemeClr val="accent2"/>
                </a:solidFill>
                <a:latin typeface="Century Gothic"/>
                <a:ea typeface="Century Gothic"/>
                <a:cs typeface="Century Gothic"/>
                <a:sym typeface="Century Gothic"/>
              </a:rPr>
              <a:t>          团队随时准备帮助您实现目标，不论是开源贡献，开辟新市场，投资机会，行业趋势，以及</a:t>
            </a:r>
            <a:r>
              <a:rPr lang="en-US" altLang="zh-CN" sz="1000" dirty="0">
                <a:solidFill>
                  <a:schemeClr val="accent2"/>
                </a:solidFill>
                <a:latin typeface="Century Gothic"/>
                <a:ea typeface="Century Gothic"/>
                <a:cs typeface="Century Gothic"/>
                <a:sym typeface="Century Gothic"/>
              </a:rPr>
              <a:t>/</a:t>
            </a:r>
            <a:r>
              <a:rPr lang="zh-CN" altLang="en-US" sz="1000" dirty="0">
                <a:solidFill>
                  <a:schemeClr val="accent2"/>
                </a:solidFill>
                <a:latin typeface="Century Gothic"/>
                <a:ea typeface="Century Gothic"/>
                <a:cs typeface="Century Gothic"/>
                <a:sym typeface="Century Gothic"/>
              </a:rPr>
              <a:t>或者开源项目的捐助。</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每年</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的领导层将会与黄金会员公司的股东召开一次线上会议或者在</a:t>
            </a:r>
            <a:r>
              <a:rPr lang="en-US" altLang="zh-CN" sz="1200" dirty="0">
                <a:solidFill>
                  <a:schemeClr val="accent2"/>
                </a:solidFill>
                <a:latin typeface="Century Gothic"/>
                <a:ea typeface="Century Gothic"/>
                <a:cs typeface="Century Gothic"/>
                <a:sym typeface="Century Gothic"/>
              </a:rPr>
              <a:t>CNCF</a:t>
            </a:r>
            <a:r>
              <a:rPr lang="zh-CN" altLang="en-US" sz="1200" dirty="0">
                <a:solidFill>
                  <a:schemeClr val="accent2"/>
                </a:solidFill>
                <a:latin typeface="Century Gothic"/>
                <a:ea typeface="Century Gothic"/>
                <a:cs typeface="Century Gothic"/>
                <a:sym typeface="Century Gothic"/>
              </a:rPr>
              <a:t>活动上举行一次战略审查会议。</a:t>
            </a:r>
            <a:endParaRPr lang="zh-CN" altLang="en-US" sz="1200" dirty="0">
              <a:solidFill>
                <a:schemeClr val="dk1"/>
              </a:solidFill>
              <a:latin typeface="Century Gothic"/>
              <a:ea typeface="Century Gothic"/>
              <a:cs typeface="Century Gothic"/>
              <a:sym typeface="Century Gothic"/>
            </a:endParaRPr>
          </a:p>
          <a:p>
            <a:pPr marL="457200" lvl="0">
              <a:lnSpc>
                <a:spcPct val="150000"/>
              </a:lnSpc>
            </a:pPr>
            <a:r>
              <a:rPr lang="zh-CN" altLang="en-US" sz="1200" b="1" dirty="0">
                <a:solidFill>
                  <a:schemeClr val="accent2"/>
                </a:solidFill>
                <a:latin typeface="Century Gothic"/>
                <a:ea typeface="Century Gothic"/>
                <a:cs typeface="Century Gothic"/>
                <a:sym typeface="Century Gothic"/>
              </a:rPr>
              <a:t>每季度有四次举办市场活动的机会</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包括要求网络研讨会</a:t>
            </a:r>
            <a:r>
              <a:rPr lang="en-US" altLang="zh-CN" sz="1200" dirty="0">
                <a:solidFill>
                  <a:schemeClr val="accent2"/>
                </a:solidFill>
                <a:latin typeface="Century Gothic"/>
                <a:ea typeface="Century Gothic"/>
                <a:cs typeface="Century Gothic"/>
                <a:sym typeface="Century Gothic"/>
              </a:rPr>
              <a:t>,</a:t>
            </a:r>
            <a:r>
              <a:rPr lang="zh-CN" altLang="en-US" sz="1200" dirty="0">
                <a:solidFill>
                  <a:schemeClr val="accent2"/>
                </a:solidFill>
                <a:latin typeface="Century Gothic"/>
                <a:ea typeface="Century Gothic"/>
                <a:cs typeface="Century Gothic"/>
                <a:sym typeface="Century Gothic"/>
              </a:rPr>
              <a:t> 直播</a:t>
            </a:r>
            <a:r>
              <a:rPr lang="en-US" altLang="zh-CN" sz="1200" dirty="0">
                <a:solidFill>
                  <a:schemeClr val="accent2"/>
                </a:solidFill>
                <a:latin typeface="Century Gothic"/>
                <a:ea typeface="Century Gothic"/>
                <a:cs typeface="Century Gothic"/>
                <a:sym typeface="Century Gothic"/>
              </a:rPr>
              <a:t>, </a:t>
            </a:r>
            <a:r>
              <a:rPr lang="zh-CN" altLang="en-US" sz="1200" dirty="0">
                <a:solidFill>
                  <a:schemeClr val="accent2"/>
                </a:solidFill>
                <a:latin typeface="Century Gothic"/>
                <a:ea typeface="Century Gothic"/>
                <a:cs typeface="Century Gothic"/>
                <a:sym typeface="Century Gothic"/>
              </a:rPr>
              <a:t>以及</a:t>
            </a:r>
            <a:r>
              <a:rPr lang="en-US" altLang="zh-CN" sz="1200" dirty="0">
                <a:solidFill>
                  <a:schemeClr val="accent2"/>
                </a:solidFill>
                <a:latin typeface="Century Gothic"/>
                <a:ea typeface="Century Gothic"/>
                <a:cs typeface="Century Gothic"/>
                <a:sym typeface="Century Gothic"/>
              </a:rPr>
              <a:t>YouTube </a:t>
            </a:r>
            <a:r>
              <a:rPr lang="zh-CN" altLang="en-US" sz="1200" dirty="0">
                <a:solidFill>
                  <a:schemeClr val="accent2"/>
                </a:solidFill>
                <a:latin typeface="Century Gothic"/>
                <a:ea typeface="Century Gothic"/>
                <a:cs typeface="Century Gothic"/>
                <a:sym typeface="Century Gothic"/>
              </a:rPr>
              <a:t>播放。具体需要通过</a:t>
            </a:r>
            <a:r>
              <a:rPr lang="en-US" altLang="zh-CN" sz="1200" u="sng" dirty="0">
                <a:solidFill>
                  <a:schemeClr val="accent2"/>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CNCF’s Online Programs</a:t>
            </a:r>
            <a:r>
              <a:rPr lang="zh-CN" altLang="en-US" sz="1200" dirty="0">
                <a:solidFill>
                  <a:schemeClr val="accent2"/>
                </a:solidFill>
                <a:latin typeface="Century Gothic"/>
                <a:ea typeface="Century Gothic"/>
                <a:cs typeface="Century Gothic"/>
                <a:sym typeface="Century Gothic"/>
              </a:rPr>
              <a:t>提出申请，获得批准后可以进行。</a:t>
            </a:r>
            <a:r>
              <a:rPr lang="en-US" altLang="zh-CN" sz="1200" dirty="0">
                <a:solidFill>
                  <a:schemeClr val="accent2"/>
                </a:solidFill>
                <a:latin typeface="Century Gothic"/>
                <a:ea typeface="Century Gothic"/>
                <a:cs typeface="Century Gothic"/>
                <a:sym typeface="Century Gothic"/>
              </a:rPr>
              <a:t> </a:t>
            </a:r>
          </a:p>
          <a:p>
            <a:pPr marL="457200">
              <a:lnSpc>
                <a:spcPct val="150000"/>
              </a:lnSpc>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945263"/>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649316"/>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374887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4314189"/>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53302" y="629780"/>
            <a:ext cx="631491" cy="745128"/>
          </a:xfrm>
          <a:prstGeom prst="rect">
            <a:avLst/>
          </a:prstGeom>
          <a:noFill/>
          <a:ln>
            <a:noFill/>
          </a:ln>
        </p:spPr>
      </p:pic>
      <p:sp>
        <p:nvSpPr>
          <p:cNvPr id="13" name="Google Shape;1621;p45"/>
          <p:cNvSpPr/>
          <p:nvPr/>
        </p:nvSpPr>
        <p:spPr>
          <a:xfrm rot="5400000">
            <a:off x="555724" y="459031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
        <p:nvSpPr>
          <p:cNvPr id="14" name="Google Shape;1446;p119"/>
          <p:cNvSpPr/>
          <p:nvPr/>
        </p:nvSpPr>
        <p:spPr>
          <a:xfrm rot="5400000">
            <a:off x="559262" y="2217954"/>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878139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8"/>
            <a:ext cx="8629800" cy="749493"/>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br>
              <a:rPr lang="en-US" sz="2600" i="0" u="none" strike="noStrike" cap="none" dirty="0"/>
            </a:br>
            <a:br>
              <a:rPr lang="en-US" sz="2600" dirty="0"/>
            </a:br>
            <a:br>
              <a:rPr lang="en-US" sz="2600" dirty="0"/>
            </a:br>
            <a:r>
              <a:rPr lang="en-US" altLang="zh-CN" sz="2600" dirty="0"/>
              <a:t>CNCF</a:t>
            </a:r>
            <a:r>
              <a:rPr lang="zh-CN" altLang="en-US" sz="2600" dirty="0"/>
              <a:t>是隶属于</a:t>
            </a:r>
            <a:r>
              <a:rPr lang="en-US" altLang="zh-CN" sz="2600" dirty="0"/>
              <a:t>Linux</a:t>
            </a:r>
            <a:r>
              <a:rPr lang="zh-CN" altLang="en-US" sz="2600" dirty="0"/>
              <a:t>基金会的一个组织</a:t>
            </a:r>
            <a:br>
              <a:rPr lang="en-US" altLang="zh-CN" sz="2600" dirty="0"/>
            </a:br>
            <a:r>
              <a:rPr lang="en-US" sz="1600" b="0" dirty="0"/>
              <a:t>今天</a:t>
            </a:r>
            <a:r>
              <a:rPr lang="zh-CN" altLang="en-US" sz="1600" b="0" dirty="0"/>
              <a:t>的</a:t>
            </a:r>
            <a:r>
              <a:rPr lang="en-US" sz="1600" b="0" dirty="0" err="1"/>
              <a:t>Linux基金会远远大于Linux</a:t>
            </a:r>
            <a:br>
              <a:rPr lang="en-US" sz="1600" b="0" dirty="0"/>
            </a:br>
            <a:br>
              <a:rPr lang="en-US" sz="2600" dirty="0"/>
            </a:br>
            <a:br>
              <a:rPr lang="en-US" sz="2600" dirty="0"/>
            </a:br>
            <a:endParaRPr sz="2600" i="0" u="none" strike="noStrike" cap="none" dirty="0"/>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dirty="0">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dirty="0"/>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extLst>
      <p:ext uri="{BB962C8B-B14F-4D97-AF65-F5344CB8AC3E}">
        <p14:creationId xmlns:p14="http://schemas.microsoft.com/office/powerpoint/2010/main" val="1319115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601349"/>
            <a:ext cx="8629800" cy="236142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b="1" dirty="0">
                <a:solidFill>
                  <a:schemeClr val="accent2"/>
                </a:solidFill>
                <a:latin typeface="Century Gothic"/>
                <a:ea typeface="Century Gothic"/>
                <a:cs typeface="Century Gothic"/>
                <a:sym typeface="Century Gothic"/>
              </a:rPr>
              <a:t>享有一个</a:t>
            </a:r>
            <a:r>
              <a:rPr lang="en-US" altLang="zh-CN" sz="1100" b="1" dirty="0">
                <a:solidFill>
                  <a:schemeClr val="accent2"/>
                </a:solidFill>
                <a:latin typeface="Century Gothic"/>
                <a:ea typeface="Century Gothic"/>
                <a:cs typeface="Century Gothic"/>
                <a:sym typeface="Century Gothic"/>
              </a:rPr>
              <a:t> (1) </a:t>
            </a:r>
            <a:r>
              <a:rPr lang="zh-CN" altLang="en-US" sz="1100" b="1" dirty="0">
                <a:solidFill>
                  <a:schemeClr val="accent2"/>
                </a:solidFill>
                <a:latin typeface="Century Gothic"/>
                <a:ea typeface="Century Gothic"/>
                <a:cs typeface="Century Gothic"/>
                <a:sym typeface="Century Gothic"/>
              </a:rPr>
              <a:t>确定席位</a:t>
            </a:r>
            <a:r>
              <a:rPr lang="zh-CN" altLang="en-US" sz="1100" dirty="0">
                <a:solidFill>
                  <a:schemeClr val="accent2"/>
                </a:solidFill>
                <a:latin typeface="Century Gothic"/>
                <a:ea typeface="Century Gothic"/>
                <a:cs typeface="Century Gothic"/>
                <a:sym typeface="Century Gothic"/>
              </a:rPr>
              <a:t>在</a:t>
            </a:r>
            <a:r>
              <a:rPr lang="en-US" altLang="zh-CN" sz="1100" dirty="0">
                <a:solidFill>
                  <a:schemeClr val="accent2"/>
                </a:solidFill>
                <a:latin typeface="Century Gothic"/>
                <a:ea typeface="Century Gothic"/>
                <a:cs typeface="Century Gothic"/>
                <a:sym typeface="Century Gothic"/>
              </a:rPr>
              <a:t> </a:t>
            </a:r>
            <a:r>
              <a:rPr lang="en-US" altLang="zh-CN"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CNCF </a:t>
            </a:r>
            <a:r>
              <a:rPr lang="zh-CN" altLang="en-US" sz="11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管委会</a:t>
            </a:r>
            <a:r>
              <a:rPr lang="zh-CN" altLang="en-US" sz="1100" u="sng" dirty="0">
                <a:solidFill>
                  <a:schemeClr val="accent2"/>
                </a:solidFill>
                <a:latin typeface="Century Gothic"/>
                <a:ea typeface="Century Gothic"/>
                <a:cs typeface="Century Gothic"/>
                <a:sym typeface="Century Gothic"/>
              </a:rPr>
              <a:t> </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同时在任意一个分委员会或管委会的活动中派驻另外一名代表作为投票成员。</a:t>
            </a:r>
            <a:r>
              <a:rPr lang="en-US" altLang="zh-CN" sz="1100" dirty="0">
                <a:solidFill>
                  <a:schemeClr val="accent2"/>
                </a:solidFill>
                <a:latin typeface="Century Gothic"/>
                <a:ea typeface="Century Gothic"/>
                <a:cs typeface="Century Gothic"/>
                <a:sym typeface="Century Gothic"/>
              </a:rPr>
              <a:t>. </a:t>
            </a: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通过参加</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领导小组，进一步</a:t>
            </a:r>
            <a:r>
              <a:rPr lang="zh-CN" altLang="en-US" sz="1100" b="1" dirty="0">
                <a:solidFill>
                  <a:schemeClr val="accent2"/>
                </a:solidFill>
                <a:latin typeface="Century Gothic"/>
                <a:ea typeface="Century Gothic"/>
                <a:cs typeface="Century Gothic"/>
                <a:sym typeface="Century Gothic"/>
              </a:rPr>
              <a:t>深入到</a:t>
            </a:r>
            <a:r>
              <a:rPr lang="en-US" altLang="zh-CN" sz="1100" b="1" dirty="0">
                <a:solidFill>
                  <a:schemeClr val="accent2"/>
                </a:solidFill>
                <a:latin typeface="Century Gothic"/>
                <a:ea typeface="Century Gothic"/>
                <a:cs typeface="Century Gothic"/>
                <a:sym typeface="Century Gothic"/>
              </a:rPr>
              <a:t> CNCF </a:t>
            </a:r>
            <a:r>
              <a:rPr lang="zh-CN" altLang="en-US" sz="1100" b="1" dirty="0">
                <a:solidFill>
                  <a:schemeClr val="accent2"/>
                </a:solidFill>
                <a:latin typeface="Century Gothic"/>
                <a:ea typeface="Century Gothic"/>
                <a:cs typeface="Century Gothic"/>
                <a:sym typeface="Century Gothic"/>
              </a:rPr>
              <a:t>战略和项目中去。</a:t>
            </a:r>
            <a:r>
              <a:rPr lang="en-US" altLang="zh-CN" sz="1100" dirty="0">
                <a:solidFill>
                  <a:schemeClr val="accent2"/>
                </a:solidFill>
                <a:latin typeface="Century Gothic"/>
                <a:ea typeface="Century Gothic"/>
                <a:cs typeface="Century Gothic"/>
                <a:sym typeface="Century Gothic"/>
              </a:rPr>
              <a:t> </a:t>
            </a:r>
          </a:p>
          <a:p>
            <a:pPr marL="914400" lvl="1"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白金级别会员享有在</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定制体验的独特机会。</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团队随时帮助白金会员实现战略目标。</a:t>
            </a: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能够帮助指导白金会员在开源领域的贡献，新市场的创建，以及</a:t>
            </a:r>
            <a:r>
              <a:rPr lang="en-US" altLang="zh-CN" sz="1100" dirty="0">
                <a:solidFill>
                  <a:schemeClr val="accent2"/>
                </a:solidFill>
                <a:latin typeface="Century Gothic"/>
                <a:ea typeface="Century Gothic"/>
                <a:cs typeface="Century Gothic"/>
                <a:sym typeface="Century Gothic"/>
              </a:rPr>
              <a:t>/</a:t>
            </a:r>
            <a:r>
              <a:rPr lang="zh-CN" altLang="en-US" sz="1100" dirty="0">
                <a:solidFill>
                  <a:schemeClr val="accent2"/>
                </a:solidFill>
                <a:latin typeface="Century Gothic"/>
                <a:ea typeface="Century Gothic"/>
                <a:cs typeface="Century Gothic"/>
                <a:sym typeface="Century Gothic"/>
              </a:rPr>
              <a:t>或者开源项目的捐赠。</a:t>
            </a:r>
            <a:r>
              <a:rPr lang="zh-CN" altLang="en-US" sz="1100" b="1" dirty="0">
                <a:solidFill>
                  <a:schemeClr val="accent2"/>
                </a:solidFill>
                <a:latin typeface="Century Gothic"/>
                <a:ea typeface="Century Gothic"/>
                <a:cs typeface="Century Gothic"/>
                <a:sym typeface="Century Gothic"/>
              </a:rPr>
              <a:t>您有任何想法</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尽管提问</a:t>
            </a:r>
            <a:r>
              <a:rPr lang="en-US" altLang="zh-CN" sz="1100" b="1" dirty="0">
                <a:solidFill>
                  <a:schemeClr val="accent2"/>
                </a:solidFill>
                <a:latin typeface="Century Gothic"/>
                <a:ea typeface="Century Gothic"/>
                <a:cs typeface="Century Gothic"/>
                <a:sym typeface="Century Gothic"/>
              </a:rPr>
              <a:t>!</a:t>
            </a:r>
          </a:p>
          <a:p>
            <a:pPr marL="914400" lvl="1" indent="-304800">
              <a:lnSpc>
                <a:spcPct val="125000"/>
              </a:lnSpc>
              <a:buClr>
                <a:schemeClr val="accent2"/>
              </a:buClr>
              <a:buSzPts val="1200"/>
              <a:buFont typeface="Century Gothic"/>
              <a:buChar char="○"/>
            </a:pPr>
            <a:r>
              <a:rPr lang="en-US" altLang="zh-CN" sz="1100" dirty="0">
                <a:solidFill>
                  <a:schemeClr val="accent2"/>
                </a:solidFill>
                <a:latin typeface="Century Gothic"/>
                <a:ea typeface="Century Gothic"/>
                <a:cs typeface="Century Gothic"/>
                <a:sym typeface="Century Gothic"/>
              </a:rPr>
              <a:t>CNCF</a:t>
            </a:r>
            <a:r>
              <a:rPr lang="zh-CN" altLang="en-US" sz="1100" dirty="0">
                <a:solidFill>
                  <a:schemeClr val="accent2"/>
                </a:solidFill>
                <a:latin typeface="Century Gothic"/>
                <a:ea typeface="Century Gothic"/>
                <a:cs typeface="Century Gothic"/>
                <a:sym typeface="Century Gothic"/>
              </a:rPr>
              <a:t>领导层与白金会员股东每年有两次面对面或线上方式召开业务和战略审查会。</a:t>
            </a:r>
            <a:endParaRPr lang="en-US" altLang="zh-CN" sz="1100" dirty="0">
              <a:solidFill>
                <a:schemeClr val="accent2"/>
              </a:solidFill>
              <a:latin typeface="Century Gothic"/>
              <a:ea typeface="Century Gothic"/>
              <a:cs typeface="Century Gothic"/>
              <a:sym typeface="Century Gothic"/>
            </a:endParaRPr>
          </a:p>
          <a:p>
            <a:pPr marL="45720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享有参加在网站和市场推广资料中白金会员享有最显著的露出位置。</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任何一次</a:t>
            </a:r>
            <a:r>
              <a:rPr lang="en-US" altLang="zh-CN" sz="1100" dirty="0" err="1">
                <a:solidFill>
                  <a:schemeClr val="accent2"/>
                </a:solidFill>
                <a:latin typeface="Century Gothic"/>
                <a:ea typeface="Century Gothic"/>
                <a:cs typeface="Century Gothic"/>
                <a:sym typeface="Century Gothic"/>
              </a:rPr>
              <a:t>KubeCon</a:t>
            </a:r>
            <a:r>
              <a:rPr lang="en-US" altLang="zh-CN" sz="1100" dirty="0">
                <a:solidFill>
                  <a:schemeClr val="accent2"/>
                </a:solidFill>
                <a:latin typeface="Century Gothic"/>
                <a:ea typeface="Century Gothic"/>
                <a:cs typeface="Century Gothic"/>
                <a:sym typeface="Century Gothic"/>
              </a:rPr>
              <a:t> + </a:t>
            </a:r>
            <a:r>
              <a:rPr lang="en-US" altLang="zh-CN" sz="1100" dirty="0" err="1">
                <a:solidFill>
                  <a:schemeClr val="accent2"/>
                </a:solidFill>
                <a:latin typeface="Century Gothic"/>
                <a:ea typeface="Century Gothic"/>
                <a:cs typeface="Century Gothic"/>
                <a:sym typeface="Century Gothic"/>
              </a:rPr>
              <a:t>CloudNativeCon</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会议钻石赞助商资格的</a:t>
            </a:r>
            <a:r>
              <a:rPr lang="zh-CN" altLang="en-US" sz="1100" b="1" dirty="0">
                <a:solidFill>
                  <a:schemeClr val="accent2"/>
                </a:solidFill>
                <a:latin typeface="Century Gothic"/>
                <a:ea typeface="Century Gothic"/>
                <a:cs typeface="Century Gothic"/>
                <a:sym typeface="Century Gothic"/>
              </a:rPr>
              <a:t>首选权</a:t>
            </a:r>
            <a:r>
              <a:rPr lang="zh-CN" altLang="en-US" sz="1100" dirty="0">
                <a:solidFill>
                  <a:schemeClr val="accent2"/>
                </a:solidFill>
                <a:latin typeface="Century Gothic"/>
                <a:ea typeface="Century Gothic"/>
                <a:cs typeface="Century Gothic"/>
                <a:sym typeface="Century Gothic"/>
              </a:rPr>
              <a:t>。</a:t>
            </a:r>
            <a:endParaRPr lang="en-US" altLang="zh-CN" sz="1100" dirty="0">
              <a:solidFill>
                <a:schemeClr val="accent2"/>
              </a:solidFill>
              <a:latin typeface="Century Gothic"/>
              <a:ea typeface="Century Gothic"/>
              <a:cs typeface="Century Gothic"/>
              <a:sym typeface="Century Gothic"/>
            </a:endParaRPr>
          </a:p>
          <a:p>
            <a:pPr marL="457200" lvl="0" indent="-298450">
              <a:lnSpc>
                <a:spcPct val="125000"/>
              </a:lnSpc>
              <a:buClr>
                <a:schemeClr val="accent2"/>
              </a:buClr>
              <a:buSzPts val="1100"/>
              <a:buFont typeface="Century Gothic"/>
              <a:buChar char="➢"/>
            </a:pPr>
            <a:r>
              <a:rPr lang="zh-CN" altLang="en-US" sz="1100" dirty="0">
                <a:solidFill>
                  <a:schemeClr val="accent2"/>
                </a:solidFill>
                <a:latin typeface="Century Gothic"/>
                <a:ea typeface="Century Gothic"/>
                <a:cs typeface="Century Gothic"/>
                <a:sym typeface="Century Gothic"/>
              </a:rPr>
              <a:t>包括</a:t>
            </a:r>
            <a:r>
              <a:rPr lang="en-US" altLang="zh-CN" sz="1100" b="1" dirty="0" err="1">
                <a:solidFill>
                  <a:schemeClr val="accent2"/>
                </a:solidFill>
                <a:latin typeface="Century Gothic"/>
                <a:ea typeface="Century Gothic"/>
                <a:cs typeface="Century Gothic"/>
                <a:sym typeface="Century Gothic"/>
              </a:rPr>
              <a:t>KubeCon</a:t>
            </a:r>
            <a:r>
              <a:rPr lang="en-US" altLang="zh-CN" sz="1100" b="1" dirty="0">
                <a:solidFill>
                  <a:schemeClr val="accent2"/>
                </a:solidFill>
                <a:latin typeface="Century Gothic"/>
                <a:ea typeface="Century Gothic"/>
                <a:cs typeface="Century Gothic"/>
                <a:sym typeface="Century Gothic"/>
              </a:rPr>
              <a:t> + </a:t>
            </a:r>
            <a:r>
              <a:rPr lang="en-US" altLang="zh-CN" sz="1100" b="1" dirty="0" err="1">
                <a:solidFill>
                  <a:schemeClr val="accent2"/>
                </a:solidFill>
                <a:latin typeface="Century Gothic"/>
                <a:ea typeface="Century Gothic"/>
                <a:cs typeface="Century Gothic"/>
                <a:sym typeface="Century Gothic"/>
              </a:rPr>
              <a:t>CloudNativeCon</a:t>
            </a:r>
            <a:r>
              <a:rPr lang="en-US" altLang="zh-CN" sz="1100" b="1"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主旨演讲</a:t>
            </a:r>
            <a:r>
              <a:rPr lang="en-US" altLang="zh-CN" sz="1100" dirty="0">
                <a:solidFill>
                  <a:schemeClr val="accent2"/>
                </a:solidFill>
                <a:latin typeface="Century Gothic"/>
                <a:ea typeface="Century Gothic"/>
                <a:cs typeface="Century Gothic"/>
                <a:sym typeface="Century Gothic"/>
              </a:rPr>
              <a:t> </a:t>
            </a:r>
            <a:r>
              <a:rPr lang="zh-CN" altLang="en-US" sz="1100" dirty="0">
                <a:solidFill>
                  <a:schemeClr val="accent2"/>
                </a:solidFill>
                <a:latin typeface="Century Gothic"/>
                <a:ea typeface="Century Gothic"/>
                <a:cs typeface="Century Gothic"/>
                <a:sym typeface="Century Gothic"/>
              </a:rPr>
              <a:t>发布。</a:t>
            </a:r>
            <a:r>
              <a:rPr lang="en-US" altLang="zh-CN" sz="1100" dirty="0">
                <a:solidFill>
                  <a:schemeClr val="accent2"/>
                </a:solidFill>
                <a:latin typeface="Century Gothic"/>
                <a:ea typeface="Century Gothic"/>
                <a:cs typeface="Century Gothic"/>
                <a:sym typeface="Century Gothic"/>
              </a:rPr>
              <a:t> </a:t>
            </a:r>
            <a:r>
              <a:rPr lang="zh-CN" altLang="en-US" sz="1100" b="1" dirty="0">
                <a:solidFill>
                  <a:schemeClr val="accent2"/>
                </a:solidFill>
                <a:latin typeface="Century Gothic"/>
                <a:ea typeface="Century Gothic"/>
                <a:cs typeface="Century Gothic"/>
                <a:sym typeface="Century Gothic"/>
              </a:rPr>
              <a:t>自选演讲者</a:t>
            </a:r>
            <a:r>
              <a:rPr lang="zh-CN" altLang="en-US" sz="1100" dirty="0">
                <a:solidFill>
                  <a:schemeClr val="accent2"/>
                </a:solidFill>
                <a:latin typeface="Century Gothic"/>
                <a:ea typeface="Century Gothic"/>
                <a:cs typeface="Century Gothic"/>
                <a:sym typeface="Century Gothic"/>
              </a:rPr>
              <a:t>将有</a:t>
            </a:r>
            <a:r>
              <a:rPr lang="en-US" altLang="zh-CN" sz="1100" dirty="0">
                <a:solidFill>
                  <a:schemeClr val="accent2"/>
                </a:solidFill>
                <a:latin typeface="Century Gothic"/>
                <a:ea typeface="Century Gothic"/>
                <a:cs typeface="Century Gothic"/>
                <a:sym typeface="Century Gothic"/>
              </a:rPr>
              <a:t>60</a:t>
            </a:r>
            <a:r>
              <a:rPr lang="zh-CN" altLang="en-US" sz="1100" dirty="0">
                <a:solidFill>
                  <a:schemeClr val="accent2"/>
                </a:solidFill>
                <a:latin typeface="Century Gothic"/>
                <a:ea typeface="Century Gothic"/>
                <a:cs typeface="Century Gothic"/>
                <a:sym typeface="Century Gothic"/>
              </a:rPr>
              <a:t>秒钟的在线或</a:t>
            </a:r>
            <a:r>
              <a:rPr lang="zh-CN" altLang="en-US" sz="1100" b="1" dirty="0">
                <a:solidFill>
                  <a:schemeClr val="accent2"/>
                </a:solidFill>
                <a:latin typeface="Century Gothic"/>
                <a:ea typeface="Century Gothic"/>
                <a:cs typeface="Century Gothic"/>
                <a:sym typeface="Century Gothic"/>
              </a:rPr>
              <a:t>登台</a:t>
            </a:r>
            <a:r>
              <a:rPr lang="zh-CN" altLang="en-US" sz="1100" dirty="0">
                <a:solidFill>
                  <a:schemeClr val="accent2"/>
                </a:solidFill>
                <a:latin typeface="Century Gothic"/>
                <a:ea typeface="Century Gothic"/>
                <a:cs typeface="Century Gothic"/>
                <a:sym typeface="Century Gothic"/>
              </a:rPr>
              <a:t>演讲</a:t>
            </a:r>
            <a:r>
              <a:rPr lang="zh-CN" altLang="en-US" sz="1100" b="1" dirty="0">
                <a:solidFill>
                  <a:schemeClr val="accent2"/>
                </a:solidFill>
                <a:latin typeface="Century Gothic"/>
                <a:ea typeface="Century Gothic"/>
                <a:cs typeface="Century Gothic"/>
                <a:sym typeface="Century Gothic"/>
              </a:rPr>
              <a:t>。</a:t>
            </a:r>
            <a:endParaRPr lang="zh-CN" altLang="en-US" sz="1100" dirty="0">
              <a:solidFill>
                <a:schemeClr val="dk1"/>
              </a:solidFill>
              <a:latin typeface="Century Gothic"/>
              <a:ea typeface="Century Gothic"/>
              <a:cs typeface="Century Gothic"/>
              <a:sym typeface="Century Gothic"/>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17624" y="2963504"/>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17624" y="4241526"/>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17624" y="3211488"/>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17624" y="405303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5" name="Google Shape;1637;p46"/>
          <p:cNvSpPr/>
          <p:nvPr/>
        </p:nvSpPr>
        <p:spPr>
          <a:xfrm rot="5400000">
            <a:off x="517624" y="4464907"/>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149437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1774944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58"/>
          <p:cNvSpPr txBox="1">
            <a:spLocks noGrp="1"/>
          </p:cNvSpPr>
          <p:nvPr>
            <p:ph type="title"/>
          </p:nvPr>
        </p:nvSpPr>
        <p:spPr>
          <a:xfrm>
            <a:off x="257175" y="927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权益快照</a:t>
            </a:r>
            <a:endParaRPr dirty="0"/>
          </a:p>
        </p:txBody>
      </p:sp>
      <p:graphicFrame>
        <p:nvGraphicFramePr>
          <p:cNvPr id="1138" name="Google Shape;1138;p58"/>
          <p:cNvGraphicFramePr/>
          <p:nvPr>
            <p:extLst>
              <p:ext uri="{D42A27DB-BD31-4B8C-83A1-F6EECF244321}">
                <p14:modId xmlns:p14="http://schemas.microsoft.com/office/powerpoint/2010/main" val="379730068"/>
              </p:ext>
            </p:extLst>
          </p:nvPr>
        </p:nvGraphicFramePr>
        <p:xfrm>
          <a:off x="305175" y="646084"/>
          <a:ext cx="8389375" cy="3514875"/>
        </p:xfrm>
        <a:graphic>
          <a:graphicData uri="http://schemas.openxmlformats.org/drawingml/2006/table">
            <a:tbl>
              <a:tblPr>
                <a:noFill/>
                <a:tableStyleId>{03B3FAC4-71E8-4A24-8A16-BE8865DAB5B0}</a:tableStyleId>
              </a:tblPr>
              <a:tblGrid>
                <a:gridCol w="1636025">
                  <a:extLst>
                    <a:ext uri="{9D8B030D-6E8A-4147-A177-3AD203B41FA5}">
                      <a16:colId xmlns:a16="http://schemas.microsoft.com/office/drawing/2014/main" val="20000"/>
                    </a:ext>
                  </a:extLst>
                </a:gridCol>
                <a:gridCol w="2020800">
                  <a:extLst>
                    <a:ext uri="{9D8B030D-6E8A-4147-A177-3AD203B41FA5}">
                      <a16:colId xmlns:a16="http://schemas.microsoft.com/office/drawing/2014/main" val="20001"/>
                    </a:ext>
                  </a:extLst>
                </a:gridCol>
                <a:gridCol w="1376800">
                  <a:extLst>
                    <a:ext uri="{9D8B030D-6E8A-4147-A177-3AD203B41FA5}">
                      <a16:colId xmlns:a16="http://schemas.microsoft.com/office/drawing/2014/main" val="20002"/>
                    </a:ext>
                  </a:extLst>
                </a:gridCol>
                <a:gridCol w="1477150">
                  <a:extLst>
                    <a:ext uri="{9D8B030D-6E8A-4147-A177-3AD203B41FA5}">
                      <a16:colId xmlns:a16="http://schemas.microsoft.com/office/drawing/2014/main" val="20003"/>
                    </a:ext>
                  </a:extLst>
                </a:gridCol>
                <a:gridCol w="1878600">
                  <a:extLst>
                    <a:ext uri="{9D8B030D-6E8A-4147-A177-3AD203B41FA5}">
                      <a16:colId xmlns:a16="http://schemas.microsoft.com/office/drawing/2014/main" val="20004"/>
                    </a:ext>
                  </a:extLst>
                </a:gridCol>
              </a:tblGrid>
              <a:tr h="490900">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会员权益</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学术</a:t>
                      </a:r>
                      <a:r>
                        <a:rPr lang="en-US" sz="1300" b="1" dirty="0">
                          <a:solidFill>
                            <a:schemeClr val="lt1"/>
                          </a:solidFill>
                          <a:latin typeface="Century Gothic"/>
                          <a:ea typeface="Century Gothic"/>
                          <a:cs typeface="Century Gothic"/>
                          <a:sym typeface="Century Gothic"/>
                        </a:rPr>
                        <a:t>/</a:t>
                      </a:r>
                      <a:r>
                        <a:rPr lang="zh-CN" altLang="en-US" sz="1300" b="1" dirty="0">
                          <a:solidFill>
                            <a:schemeClr val="lt1"/>
                          </a:solidFill>
                          <a:latin typeface="Century Gothic"/>
                          <a:ea typeface="Century Gothic"/>
                          <a:cs typeface="Century Gothic"/>
                          <a:sym typeface="Century Gothic"/>
                        </a:rPr>
                        <a:t>非盈利</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白银</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黄金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tc>
                  <a:txBody>
                    <a:bodyPr/>
                    <a:lstStyle/>
                    <a:p>
                      <a:pPr marL="0" lvl="0" indent="0" algn="ctr" rtl="0">
                        <a:spcBef>
                          <a:spcPts val="0"/>
                        </a:spcBef>
                        <a:spcAft>
                          <a:spcPts val="0"/>
                        </a:spcAft>
                        <a:buNone/>
                      </a:pPr>
                      <a:r>
                        <a:rPr lang="zh-CN" altLang="en-US" sz="1300" b="1" dirty="0">
                          <a:solidFill>
                            <a:schemeClr val="lt1"/>
                          </a:solidFill>
                          <a:latin typeface="Century Gothic"/>
                          <a:ea typeface="Century Gothic"/>
                          <a:cs typeface="Century Gothic"/>
                          <a:sym typeface="Century Gothic"/>
                        </a:rPr>
                        <a:t>白金</a:t>
                      </a:r>
                      <a:endParaRPr sz="1300" b="1" dirty="0">
                        <a:solidFill>
                          <a:schemeClr val="lt1"/>
                        </a:solidFill>
                        <a:latin typeface="Century Gothic"/>
                        <a:ea typeface="Century Gothic"/>
                        <a:cs typeface="Century Gothic"/>
                        <a:sym typeface="Century Gothic"/>
                      </a:endParaRPr>
                    </a:p>
                  </a:txBody>
                  <a:tcPr marL="91425" marR="91425" marT="91425" marB="91425">
                    <a:gradFill>
                      <a:gsLst>
                        <a:gs pos="0">
                          <a:schemeClr val="accent1"/>
                        </a:gs>
                        <a:gs pos="91000">
                          <a:schemeClr val="accent2"/>
                        </a:gs>
                        <a:gs pos="100000">
                          <a:schemeClr val="accent2"/>
                        </a:gs>
                      </a:gsLst>
                      <a:lin ang="2399547" scaled="0"/>
                    </a:gradFill>
                  </a:tcPr>
                </a:tc>
                <a:extLst>
                  <a:ext uri="{0D108BD9-81ED-4DB2-BD59-A6C34878D82A}">
                    <a16:rowId xmlns:a16="http://schemas.microsoft.com/office/drawing/2014/main" val="10000"/>
                  </a:ext>
                </a:extLst>
              </a:tr>
              <a:tr h="395650">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战略社区参与指导</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年度</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定制化</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53967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管委会的选举和参加</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无</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确保席位</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473300">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会员市场推广计划</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2</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每季度</a:t>
                      </a:r>
                      <a:r>
                        <a:rPr lang="en-US" altLang="zh-CN" sz="1000" dirty="0">
                          <a:latin typeface="Century Gothic"/>
                          <a:ea typeface="Century Gothic"/>
                          <a:cs typeface="Century Gothic"/>
                          <a:sym typeface="Century Gothic"/>
                        </a:rPr>
                        <a:t>4</a:t>
                      </a:r>
                      <a:r>
                        <a:rPr lang="zh-CN" altLang="en-US" sz="1000" dirty="0">
                          <a:latin typeface="Century Gothic"/>
                          <a:ea typeface="Century Gothic"/>
                          <a:cs typeface="Century Gothic"/>
                          <a:sym typeface="Century Gothic"/>
                        </a:rPr>
                        <a:t>次</a:t>
                      </a:r>
                      <a:r>
                        <a:rPr lang="en-US" sz="1000" dirty="0">
                          <a:latin typeface="Century Gothic"/>
                          <a:ea typeface="Century Gothic"/>
                          <a:cs typeface="Century Gothic"/>
                          <a:sym typeface="Century Gothic"/>
                        </a:rPr>
                        <a:t>+</a:t>
                      </a:r>
                      <a:r>
                        <a:rPr lang="zh-CN" altLang="en-US" sz="1000" dirty="0">
                          <a:latin typeface="Century Gothic"/>
                          <a:ea typeface="Century Gothic"/>
                          <a:cs typeface="Century Gothic"/>
                          <a:sym typeface="Century Gothic"/>
                        </a:rPr>
                        <a:t>现场网络研讨会</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72925">
                <a:tc>
                  <a:txBody>
                    <a:bodyPr/>
                    <a:lstStyle/>
                    <a:p>
                      <a:pPr marL="0" lvl="0" indent="0" algn="l" rtl="0">
                        <a:spcBef>
                          <a:spcPts val="0"/>
                        </a:spcBef>
                        <a:spcAft>
                          <a:spcPts val="0"/>
                        </a:spcAft>
                        <a:buClr>
                          <a:schemeClr val="dk1"/>
                        </a:buClr>
                        <a:buSzPts val="1100"/>
                        <a:buFont typeface="Arial"/>
                        <a:buNone/>
                      </a:pPr>
                      <a:r>
                        <a:rPr lang="zh-CN" altLang="en-US" sz="1000" b="1" dirty="0">
                          <a:solidFill>
                            <a:schemeClr val="dk1"/>
                          </a:solidFill>
                          <a:latin typeface="Century Gothic"/>
                          <a:ea typeface="Century Gothic"/>
                          <a:cs typeface="Century Gothic"/>
                          <a:sym typeface="Century Gothic"/>
                        </a:rPr>
                        <a:t>会员新闻发布</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季度小组发布</a:t>
                      </a:r>
                    </a:p>
                  </a:txBody>
                  <a:tcPr marL="91425" marR="91425" marT="91425" marB="91425"/>
                </a:tc>
                <a:tc>
                  <a:txBody>
                    <a:bodyPr/>
                    <a:lstStyle/>
                    <a:p>
                      <a:pPr marL="0" lvl="0" indent="0" algn="ctr" rtl="0">
                        <a:spcBef>
                          <a:spcPts val="0"/>
                        </a:spcBef>
                        <a:spcAft>
                          <a:spcPts val="0"/>
                        </a:spcAft>
                        <a:buNone/>
                      </a:pPr>
                      <a:r>
                        <a:rPr lang="en-US" sz="1000" dirty="0" err="1">
                          <a:latin typeface="Century Gothic"/>
                          <a:ea typeface="Century Gothic"/>
                          <a:cs typeface="Century Gothic"/>
                          <a:sym typeface="Century Gothic"/>
                        </a:rPr>
                        <a:t>KubeCon</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主旨演讲宣布</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定制化的</a:t>
                      </a:r>
                      <a:r>
                        <a:rPr lang="en-US" sz="1000" dirty="0">
                          <a:latin typeface="Century Gothic"/>
                          <a:ea typeface="Century Gothic"/>
                          <a:cs typeface="Century Gothic"/>
                          <a:sym typeface="Century Gothic"/>
                        </a:rPr>
                        <a:t> </a:t>
                      </a:r>
                      <a:r>
                        <a:rPr lang="en-US" altLang="zh-CN" sz="1000" dirty="0">
                          <a:latin typeface="Century Gothic"/>
                          <a:ea typeface="Century Gothic"/>
                          <a:cs typeface="Century Gothic"/>
                          <a:sym typeface="Century Gothic"/>
                        </a:rPr>
                        <a:t>PR</a:t>
                      </a:r>
                    </a:p>
                    <a:p>
                      <a:pPr marL="0" lvl="0" indent="0" algn="ctr" rtl="0">
                        <a:spcBef>
                          <a:spcPts val="0"/>
                        </a:spcBef>
                        <a:spcAft>
                          <a:spcPts val="0"/>
                        </a:spcAft>
                        <a:buNone/>
                      </a:pPr>
                      <a:r>
                        <a:rPr lang="zh-CN" altLang="en-US" sz="1000" dirty="0">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US" sz="1000" dirty="0" err="1">
                          <a:solidFill>
                            <a:schemeClr val="dk1"/>
                          </a:solidFill>
                          <a:latin typeface="Century Gothic"/>
                          <a:ea typeface="Century Gothic"/>
                          <a:cs typeface="Century Gothic"/>
                          <a:sym typeface="Century Gothic"/>
                        </a:rPr>
                        <a:t>KubeCon</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主旨演讲宣布</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特定演讲者</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以及定制化的</a:t>
                      </a:r>
                      <a:r>
                        <a:rPr lang="en-US" altLang="zh-CN" sz="1000" dirty="0">
                          <a:solidFill>
                            <a:schemeClr val="dk1"/>
                          </a:solidFill>
                          <a:latin typeface="Century Gothic"/>
                          <a:ea typeface="Century Gothic"/>
                          <a:cs typeface="Century Gothic"/>
                          <a:sym typeface="Century Gothic"/>
                        </a:rPr>
                        <a:t>PR</a:t>
                      </a:r>
                    </a:p>
                    <a:p>
                      <a:pPr marL="0" lvl="0" indent="0" algn="ctr" rtl="0">
                        <a:spcBef>
                          <a:spcPts val="0"/>
                        </a:spcBef>
                        <a:spcAft>
                          <a:spcPts val="0"/>
                        </a:spcAft>
                        <a:buClr>
                          <a:schemeClr val="dk1"/>
                        </a:buClr>
                        <a:buSzPts val="1100"/>
                        <a:buFont typeface="Arial"/>
                        <a:buNone/>
                      </a:pPr>
                      <a:r>
                        <a:rPr lang="zh-CN" altLang="en-US" sz="1000" dirty="0">
                          <a:solidFill>
                            <a:schemeClr val="dk1"/>
                          </a:solidFill>
                          <a:latin typeface="Century Gothic"/>
                          <a:ea typeface="Century Gothic"/>
                          <a:cs typeface="Century Gothic"/>
                          <a:sym typeface="Century Gothic"/>
                        </a:rPr>
                        <a:t>活动</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72925">
                <a:tc>
                  <a:txBody>
                    <a:bodyPr/>
                    <a:lstStyle/>
                    <a:p>
                      <a:pPr marL="0" lvl="0" indent="0" algn="l" rtl="0">
                        <a:spcBef>
                          <a:spcPts val="0"/>
                        </a:spcBef>
                        <a:spcAft>
                          <a:spcPts val="0"/>
                        </a:spcAft>
                        <a:buNone/>
                      </a:pPr>
                      <a:r>
                        <a:rPr lang="zh-CN" altLang="en-US" sz="1000" b="1" dirty="0">
                          <a:latin typeface="Century Gothic"/>
                          <a:ea typeface="Century Gothic"/>
                          <a:cs typeface="Century Gothic"/>
                          <a:sym typeface="Century Gothic"/>
                        </a:rPr>
                        <a:t>在</a:t>
                      </a:r>
                      <a:r>
                        <a:rPr lang="en-US" sz="1000" b="1" dirty="0" err="1">
                          <a:latin typeface="Century Gothic"/>
                          <a:ea typeface="Century Gothic"/>
                          <a:cs typeface="Century Gothic"/>
                          <a:sym typeface="Century Gothic"/>
                        </a:rPr>
                        <a:t>CNCF.io</a:t>
                      </a:r>
                      <a:r>
                        <a:rPr lang="en-US" sz="1000" b="1" dirty="0">
                          <a:latin typeface="Century Gothic"/>
                          <a:ea typeface="Century Gothic"/>
                          <a:cs typeface="Century Gothic"/>
                          <a:sym typeface="Century Gothic"/>
                        </a:rPr>
                        <a:t>, </a:t>
                      </a:r>
                      <a:r>
                        <a:rPr lang="zh-CN" altLang="en-US" sz="1000" b="1" dirty="0">
                          <a:latin typeface="Century Gothic"/>
                          <a:ea typeface="Century Gothic"/>
                          <a:cs typeface="Century Gothic"/>
                          <a:sym typeface="Century Gothic"/>
                        </a:rPr>
                        <a:t>全景图，以及</a:t>
                      </a:r>
                      <a:r>
                        <a:rPr lang="en-US" altLang="zh-CN" sz="1000" b="1" dirty="0">
                          <a:latin typeface="Century Gothic"/>
                          <a:ea typeface="Century Gothic"/>
                          <a:cs typeface="Century Gothic"/>
                          <a:sym typeface="Century Gothic"/>
                        </a:rPr>
                        <a:t>Lf</a:t>
                      </a:r>
                      <a:r>
                        <a:rPr lang="zh-CN" altLang="en-US" sz="1000" b="1" dirty="0">
                          <a:latin typeface="Century Gothic"/>
                          <a:ea typeface="Century Gothic"/>
                          <a:cs typeface="Century Gothic"/>
                          <a:sym typeface="Century Gothic"/>
                        </a:rPr>
                        <a:t>官网进行</a:t>
                      </a:r>
                      <a:r>
                        <a:rPr lang="en-US" altLang="zh-CN" sz="1000" b="1" dirty="0">
                          <a:latin typeface="Century Gothic"/>
                          <a:ea typeface="Century Gothic"/>
                          <a:cs typeface="Century Gothic"/>
                          <a:sym typeface="Century Gothic"/>
                        </a:rPr>
                        <a:t>Logo</a:t>
                      </a:r>
                      <a:r>
                        <a:rPr lang="zh-CN" altLang="en-US" sz="1000" b="1" dirty="0">
                          <a:latin typeface="Century Gothic"/>
                          <a:ea typeface="Century Gothic"/>
                          <a:cs typeface="Century Gothic"/>
                          <a:sym typeface="Century Gothic"/>
                        </a:rPr>
                        <a:t>识别</a:t>
                      </a:r>
                      <a:endParaRPr sz="1000" b="1"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414375">
                <a:tc>
                  <a:txBody>
                    <a:bodyPr/>
                    <a:lstStyle/>
                    <a:p>
                      <a:pPr marL="0" lvl="0" indent="0" algn="l" rtl="0">
                        <a:spcBef>
                          <a:spcPts val="0"/>
                        </a:spcBef>
                        <a:spcAft>
                          <a:spcPts val="0"/>
                        </a:spcAft>
                        <a:buNone/>
                      </a:pPr>
                      <a:r>
                        <a:rPr lang="zh-CN" altLang="en-US" sz="1000" b="1" dirty="0">
                          <a:solidFill>
                            <a:srgbClr val="222222"/>
                          </a:solidFill>
                          <a:latin typeface="Century Gothic"/>
                          <a:ea typeface="Century Gothic"/>
                          <a:cs typeface="Century Gothic"/>
                          <a:sym typeface="Century Gothic"/>
                        </a:rPr>
                        <a:t>活动赞助折扣</a:t>
                      </a:r>
                      <a:r>
                        <a:rPr lang="en-US" sz="1000" b="1" dirty="0">
                          <a:solidFill>
                            <a:srgbClr val="222222"/>
                          </a:solidFill>
                          <a:latin typeface="Century Gothic"/>
                          <a:ea typeface="Century Gothic"/>
                          <a:cs typeface="Century Gothic"/>
                          <a:sym typeface="Century Gothic"/>
                        </a:rPr>
                        <a:t>Event </a:t>
                      </a:r>
                      <a:endParaRPr sz="1000" b="1" dirty="0">
                        <a:solidFill>
                          <a:srgbClr val="222222"/>
                        </a:solidFill>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 </a:t>
                      </a:r>
                      <a:r>
                        <a:rPr lang="zh-CN" altLang="en-US" sz="1000" dirty="0">
                          <a:latin typeface="Century Gothic"/>
                          <a:ea typeface="Century Gothic"/>
                          <a:cs typeface="Century Gothic"/>
                          <a:sym typeface="Century Gothic"/>
                        </a:rPr>
                        <a:t>第二级别钻石赞助权益选择权</a:t>
                      </a:r>
                      <a:endParaRPr sz="1000" dirty="0">
                        <a:latin typeface="Century Gothic"/>
                        <a:ea typeface="Century Gothic"/>
                        <a:cs typeface="Century Gothic"/>
                        <a:sym typeface="Century Gothic"/>
                      </a:endParaRPr>
                    </a:p>
                  </a:txBody>
                  <a:tcPr marL="91425" marR="91425" marT="91425" marB="91425"/>
                </a:tc>
                <a:tc>
                  <a:txBody>
                    <a:bodyPr/>
                    <a:lstStyle/>
                    <a:p>
                      <a:pPr marL="0" lvl="0" indent="0" algn="ctr" rtl="0">
                        <a:spcBef>
                          <a:spcPts val="0"/>
                        </a:spcBef>
                        <a:spcAft>
                          <a:spcPts val="0"/>
                        </a:spcAft>
                        <a:buNone/>
                      </a:pPr>
                      <a:r>
                        <a:rPr lang="zh-CN" altLang="en-US" sz="1000" dirty="0">
                          <a:latin typeface="Century Gothic"/>
                          <a:ea typeface="Century Gothic"/>
                          <a:cs typeface="Century Gothic"/>
                          <a:sym typeface="Century Gothic"/>
                        </a:rPr>
                        <a:t>有折扣</a:t>
                      </a:r>
                      <a:r>
                        <a:rPr lang="en-US" sz="1000" dirty="0">
                          <a:latin typeface="Century Gothic"/>
                          <a:ea typeface="Century Gothic"/>
                          <a:cs typeface="Century Gothic"/>
                          <a:sym typeface="Century Gothic"/>
                        </a:rPr>
                        <a:t>+ </a:t>
                      </a:r>
                      <a:r>
                        <a:rPr lang="zh-CN" altLang="en-US" sz="1000" dirty="0">
                          <a:latin typeface="Century Gothic"/>
                          <a:ea typeface="Century Gothic"/>
                          <a:cs typeface="Century Gothic"/>
                          <a:sym typeface="Century Gothic"/>
                        </a:rPr>
                        <a:t>钻石赞助首选权</a:t>
                      </a:r>
                      <a:endParaRPr sz="1000" dirty="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
        <p:nvSpPr>
          <p:cNvPr id="1139" name="Google Shape;1139;p58"/>
          <p:cNvSpPr txBox="1"/>
          <p:nvPr/>
        </p:nvSpPr>
        <p:spPr>
          <a:xfrm>
            <a:off x="3961750" y="1021150"/>
            <a:ext cx="4732800" cy="2004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altLang="en-US" sz="1000" u="sng" dirty="0">
                <a:solidFill>
                  <a:schemeClr val="accent2"/>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包含白银会员权益</a:t>
            </a:r>
            <a:r>
              <a:rPr lang="en-US" sz="1000" dirty="0">
                <a:solidFill>
                  <a:schemeClr val="accent2"/>
                </a:solidFill>
                <a:latin typeface="Century Gothic"/>
                <a:ea typeface="Century Gothic"/>
                <a:cs typeface="Century Gothic"/>
                <a:sym typeface="Century Gothic"/>
              </a:rPr>
              <a:t> </a:t>
            </a:r>
            <a:endParaRPr dirty="0">
              <a:solidFill>
                <a:schemeClr val="accent2"/>
              </a:solidFill>
            </a:endParaRPr>
          </a:p>
        </p:txBody>
      </p:sp>
      <p:sp>
        <p:nvSpPr>
          <p:cNvPr id="1140" name="Google Shape;1140;p58"/>
          <p:cNvSpPr txBox="1"/>
          <p:nvPr/>
        </p:nvSpPr>
        <p:spPr>
          <a:xfrm>
            <a:off x="6966725" y="895750"/>
            <a:ext cx="1881900" cy="12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800" i="1" dirty="0">
                <a:solidFill>
                  <a:schemeClr val="lt1"/>
                </a:solidFill>
              </a:rPr>
              <a:t>最少需要承诺三年会员资格</a:t>
            </a:r>
            <a:endParaRPr sz="800" i="1" dirty="0">
              <a:solidFill>
                <a:schemeClr val="lt1"/>
              </a:solidFill>
            </a:endParaRPr>
          </a:p>
        </p:txBody>
      </p:sp>
      <p:sp>
        <p:nvSpPr>
          <p:cNvPr id="1141" name="Google Shape;1141;p58"/>
          <p:cNvSpPr txBox="1"/>
          <p:nvPr/>
        </p:nvSpPr>
        <p:spPr>
          <a:xfrm>
            <a:off x="1940950" y="1021150"/>
            <a:ext cx="2020800" cy="2004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1000" dirty="0">
                <a:solidFill>
                  <a:schemeClr val="dk1"/>
                </a:solidFill>
                <a:latin typeface="Century Gothic"/>
                <a:ea typeface="Century Gothic"/>
                <a:cs typeface="Century Gothic"/>
                <a:sym typeface="Century Gothic"/>
              </a:rPr>
              <a:t>包含</a:t>
            </a:r>
            <a:r>
              <a:rPr lang="en-US" sz="1000" dirty="0">
                <a:solidFill>
                  <a:schemeClr val="dk1"/>
                </a:solidFill>
                <a:latin typeface="Century Gothic"/>
                <a:ea typeface="Century Gothic"/>
                <a:cs typeface="Century Gothic"/>
                <a:sym typeface="Century Gothic"/>
              </a:rPr>
              <a:t>LF Associate </a:t>
            </a:r>
            <a:r>
              <a:rPr lang="zh-CN" altLang="en-US" sz="1000" dirty="0">
                <a:solidFill>
                  <a:schemeClr val="dk1"/>
                </a:solidFill>
                <a:latin typeface="Century Gothic"/>
                <a:ea typeface="Century Gothic"/>
                <a:cs typeface="Century Gothic"/>
                <a:sym typeface="Century Gothic"/>
              </a:rPr>
              <a:t>资格</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9"/>
          <p:cNvSpPr txBox="1">
            <a:spLocks noGrp="1"/>
          </p:cNvSpPr>
          <p:nvPr>
            <p:ph type="title"/>
          </p:nvPr>
        </p:nvSpPr>
        <p:spPr>
          <a:xfrm>
            <a:off x="490050" y="1631175"/>
            <a:ext cx="80073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sz="3600" dirty="0"/>
              <a:t>加入</a:t>
            </a:r>
            <a:r>
              <a:rPr lang="en-US" sz="3600" dirty="0"/>
              <a:t>CNCF </a:t>
            </a:r>
            <a:r>
              <a:rPr lang="zh-CN" altLang="en-US" sz="3600" dirty="0"/>
              <a:t>最终用户社区</a:t>
            </a:r>
            <a:endParaRPr sz="3600" dirty="0"/>
          </a:p>
        </p:txBody>
      </p:sp>
      <p:sp>
        <p:nvSpPr>
          <p:cNvPr id="1147" name="Google Shape;1147;p59"/>
          <p:cNvSpPr txBox="1">
            <a:spLocks noGrp="1"/>
          </p:cNvSpPr>
          <p:nvPr>
            <p:ph type="subTitle" idx="1"/>
          </p:nvPr>
        </p:nvSpPr>
        <p:spPr>
          <a:xfrm>
            <a:off x="565300" y="2654975"/>
            <a:ext cx="8262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CNCF </a:t>
            </a:r>
            <a:r>
              <a:rPr lang="zh-CN" altLang="en-US" dirty="0"/>
              <a:t>目标是将不同的用户连接起来，招募人才，在供应商中立的环境中成功使用用云原生技术。</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77000" cy="29258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58615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r>
              <a:rPr lang="en-US" altLang="zh-CN" sz="1000" u="sng" dirty="0" err="1">
                <a:solidFill>
                  <a:schemeClr val="dk1"/>
                </a:solidFill>
                <a:latin typeface="Century Gothic"/>
                <a:ea typeface="Century Gothic"/>
                <a:cs typeface="Century Gothic"/>
                <a:sym typeface="Century Gothic"/>
              </a:rPr>
              <a:t>KubeCon</a:t>
            </a:r>
            <a:r>
              <a:rPr lang="en-US" altLang="zh-CN" sz="1000" u="sng" dirty="0">
                <a:solidFill>
                  <a:schemeClr val="dk1"/>
                </a:solidFill>
                <a:latin typeface="Century Gothic"/>
                <a:ea typeface="Century Gothic"/>
                <a:cs typeface="Century Gothic"/>
                <a:sym typeface="Century Gothic"/>
              </a:rPr>
              <a:t> + </a:t>
            </a:r>
            <a:r>
              <a:rPr lang="en-US" altLang="zh-CN" sz="1000" u="sng" dirty="0" err="1">
                <a:solidFill>
                  <a:schemeClr val="dk1"/>
                </a:solidFill>
                <a:latin typeface="Century Gothic"/>
                <a:ea typeface="Century Gothic"/>
                <a:cs typeface="Century Gothic"/>
                <a:sym typeface="Century Gothic"/>
              </a:rPr>
              <a:t>CloudNativeCon</a:t>
            </a:r>
            <a:r>
              <a:rPr lang="en-US" altLang="zh-CN" sz="1000" u="sng" dirty="0">
                <a:solidFill>
                  <a:schemeClr val="dk1"/>
                </a:solidFill>
                <a:latin typeface="Century Gothic"/>
                <a:ea typeface="Century Gothic"/>
                <a:cs typeface="Century Gothic"/>
                <a:sym typeface="Century Gothic"/>
              </a:rPr>
              <a:t> </a:t>
            </a:r>
            <a:r>
              <a:rPr lang="zh-CN" altLang="en-US" sz="1000" u="sng" dirty="0">
                <a:solidFill>
                  <a:schemeClr val="dk1"/>
                </a:solidFill>
                <a:latin typeface="Century Gothic"/>
                <a:ea typeface="Century Gothic"/>
                <a:cs typeface="Century Gothic"/>
                <a:sym typeface="Century Gothic"/>
              </a:rPr>
              <a:t>线上会议提供无限量入场券</a:t>
            </a:r>
            <a:r>
              <a:rPr lang="en-US" altLang="zh-CN" sz="1000" u="sng"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用户会员还将收到一个价值</a:t>
            </a:r>
            <a:r>
              <a:rPr lang="en-US" altLang="zh-CN" sz="1000" dirty="0">
                <a:solidFill>
                  <a:schemeClr val="dk1"/>
                </a:solidFill>
                <a:latin typeface="Century Gothic"/>
                <a:ea typeface="Century Gothic"/>
                <a:cs typeface="Century Gothic"/>
                <a:sym typeface="Century Gothic"/>
              </a:rPr>
              <a:t>7500</a:t>
            </a:r>
            <a:r>
              <a:rPr lang="zh-CN" altLang="en-US" sz="1000" dirty="0">
                <a:solidFill>
                  <a:schemeClr val="dk1"/>
                </a:solidFill>
                <a:latin typeface="Century Gothic"/>
                <a:ea typeface="Century Gothic"/>
                <a:cs typeface="Century Gothic"/>
                <a:sym typeface="Century Gothic"/>
              </a:rPr>
              <a:t>美元的一个入会套餐</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个席位的在线学习课程和认证。这意味着该会员可以有</a:t>
            </a:r>
            <a:r>
              <a:rPr lang="en-US" altLang="zh-CN" sz="1000" dirty="0">
                <a:solidFill>
                  <a:schemeClr val="dk1"/>
                </a:solidFill>
                <a:latin typeface="Century Gothic"/>
                <a:ea typeface="Century Gothic"/>
                <a:cs typeface="Century Gothic"/>
                <a:sym typeface="Century Gothic"/>
              </a:rPr>
              <a:t>15</a:t>
            </a:r>
            <a:r>
              <a:rPr lang="zh-CN" altLang="en-US" sz="1000" dirty="0">
                <a:solidFill>
                  <a:schemeClr val="dk1"/>
                </a:solidFill>
                <a:latin typeface="Century Gothic"/>
                <a:ea typeface="Century Gothic"/>
                <a:cs typeface="Century Gothic"/>
                <a:sym typeface="Century Gothic"/>
              </a:rPr>
              <a:t>名员工在一年内享受不限次数的全部网络学习课程并参加认证考试。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r>
              <a:rPr lang="zh-CN" altLang="en-US" sz="1000" dirty="0">
                <a:solidFill>
                  <a:schemeClr val="dk1"/>
                </a:solidFill>
                <a:latin typeface="Century Gothic"/>
                <a:ea typeface="Century Gothic"/>
                <a:cs typeface="Century Gothic"/>
                <a:sym typeface="Century Gothic"/>
              </a:rPr>
              <a:t>最终用户支持者会员将收到价值</a:t>
            </a:r>
            <a:r>
              <a:rPr lang="en-US" altLang="zh-CN" sz="1000" dirty="0">
                <a:solidFill>
                  <a:schemeClr val="dk1"/>
                </a:solidFill>
                <a:latin typeface="Century Gothic"/>
                <a:ea typeface="Century Gothic"/>
                <a:cs typeface="Century Gothic"/>
                <a:sym typeface="Century Gothic"/>
              </a:rPr>
              <a:t>2500</a:t>
            </a:r>
            <a:r>
              <a:rPr lang="zh-CN" altLang="en-US" sz="1000" dirty="0">
                <a:solidFill>
                  <a:schemeClr val="dk1"/>
                </a:solidFill>
                <a:latin typeface="Century Gothic"/>
                <a:ea typeface="Century Gothic"/>
                <a:cs typeface="Century Gothic"/>
                <a:sym typeface="Century Gothic"/>
              </a:rPr>
              <a:t>美元的</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a:t>
            </a:r>
            <a:r>
              <a:rPr lang="en-US" altLang="zh-CN" sz="1000" dirty="0">
                <a:solidFill>
                  <a:schemeClr val="dk1"/>
                </a:solidFill>
                <a:latin typeface="Century Gothic"/>
                <a:ea typeface="Century Gothic"/>
                <a:cs typeface="Century Gothic"/>
                <a:sym typeface="Century Gothic"/>
              </a:rPr>
              <a:t>100%</a:t>
            </a:r>
            <a:r>
              <a:rPr lang="zh-CN" altLang="en-US" sz="1000" dirty="0">
                <a:solidFill>
                  <a:schemeClr val="dk1"/>
                </a:solidFill>
                <a:latin typeface="Century Gothic"/>
                <a:ea typeface="Century Gothic"/>
                <a:cs typeface="Century Gothic"/>
                <a:sym typeface="Century Gothic"/>
              </a:rPr>
              <a:t>的折扣码，可以用来进行网络课程学习，或参加认证考试，或者培训和认证目录中提供的任何课程学习和考试</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14956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393376"/>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46200" y="473166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3" name="Google Shape;1497;p122"/>
          <p:cNvSpPr/>
          <p:nvPr/>
        </p:nvSpPr>
        <p:spPr>
          <a:xfrm rot="5400000">
            <a:off x="555720" y="4312544"/>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 name="Google Shape;1497;p122"/>
          <p:cNvSpPr/>
          <p:nvPr/>
        </p:nvSpPr>
        <p:spPr>
          <a:xfrm rot="5400000">
            <a:off x="536669" y="3836281"/>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96894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1"/>
          <p:cNvSpPr txBox="1"/>
          <p:nvPr/>
        </p:nvSpPr>
        <p:spPr>
          <a:xfrm>
            <a:off x="7466425" y="3087000"/>
            <a:ext cx="16113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dirty="0">
                <a:latin typeface="Century Gothic"/>
                <a:ea typeface="Century Gothic"/>
                <a:cs typeface="Century Gothic"/>
                <a:sym typeface="Century Gothic"/>
              </a:rPr>
              <a:t>如需详细了解各种会员级别和权益，请点击</a:t>
            </a:r>
            <a:r>
              <a:rPr lang="en-US" u="sng" dirty="0">
                <a:solidFill>
                  <a:schemeClr val="hlink"/>
                </a:solidFill>
                <a:latin typeface="Century Gothic"/>
                <a:ea typeface="Century Gothic"/>
                <a:cs typeface="Century Gothic"/>
                <a:sym typeface="Century Gothic"/>
                <a:hlinkClick r:id="rId3"/>
              </a:rPr>
              <a:t>presentation</a:t>
            </a:r>
            <a:r>
              <a:rPr lang="en-US" dirty="0">
                <a:latin typeface="Century Gothic"/>
                <a:ea typeface="Century Gothic"/>
                <a:cs typeface="Century Gothic"/>
                <a:sym typeface="Century Gothic"/>
              </a:rPr>
              <a:t>.</a:t>
            </a:r>
            <a:endParaRPr dirty="0">
              <a:latin typeface="Century Gothic"/>
              <a:ea typeface="Century Gothic"/>
              <a:cs typeface="Century Gothic"/>
              <a:sym typeface="Century Gothic"/>
            </a:endParaRPr>
          </a:p>
        </p:txBody>
      </p:sp>
      <p:pic>
        <p:nvPicPr>
          <p:cNvPr id="1163" name="Google Shape;1163;p6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884075" y="36025"/>
            <a:ext cx="5223450" cy="5071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2"/>
          <p:cNvSpPr/>
          <p:nvPr/>
        </p:nvSpPr>
        <p:spPr>
          <a:xfrm>
            <a:off x="723447" y="1052933"/>
            <a:ext cx="2242800" cy="3249900"/>
          </a:xfrm>
          <a:prstGeom prst="rect">
            <a:avLst/>
          </a:prstGeom>
          <a:solidFill>
            <a:srgbClr val="272B5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sp>
        <p:nvSpPr>
          <p:cNvPr id="1170" name="Google Shape;1170;p62"/>
          <p:cNvSpPr/>
          <p:nvPr/>
        </p:nvSpPr>
        <p:spPr>
          <a:xfrm>
            <a:off x="1503520" y="815959"/>
            <a:ext cx="580800" cy="580800"/>
          </a:xfrm>
          <a:prstGeom prst="ellipse">
            <a:avLst/>
          </a:prstGeom>
          <a:solidFill>
            <a:srgbClr val="272B5D"/>
          </a:solidFill>
          <a:ln w="3810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800">
              <a:latin typeface="Century Gothic"/>
              <a:ea typeface="Century Gothic"/>
              <a:cs typeface="Century Gothic"/>
              <a:sym typeface="Century Gothic"/>
            </a:endParaRPr>
          </a:p>
        </p:txBody>
      </p:sp>
      <p:sp>
        <p:nvSpPr>
          <p:cNvPr id="1171" name="Google Shape;1171;p62"/>
          <p:cNvSpPr/>
          <p:nvPr/>
        </p:nvSpPr>
        <p:spPr>
          <a:xfrm>
            <a:off x="865876" y="2600950"/>
            <a:ext cx="1978924" cy="63755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助力</a:t>
            </a:r>
            <a:endParaRPr lang="en-US" altLang="zh-CN" sz="2600" dirty="0">
              <a:solidFill>
                <a:schemeClr val="lt1"/>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zh-CN" altLang="en-US" sz="2600" dirty="0">
                <a:solidFill>
                  <a:schemeClr val="lt1"/>
                </a:solidFill>
                <a:latin typeface="Century Gothic"/>
                <a:ea typeface="Century Gothic"/>
                <a:cs typeface="Century Gothic"/>
                <a:sym typeface="Century Gothic"/>
              </a:rPr>
              <a:t>社区成长</a:t>
            </a:r>
            <a:endParaRPr sz="2600" dirty="0"/>
          </a:p>
        </p:txBody>
      </p:sp>
      <p:sp>
        <p:nvSpPr>
          <p:cNvPr id="1172" name="Google Shape;1172;p62"/>
          <p:cNvSpPr/>
          <p:nvPr/>
        </p:nvSpPr>
        <p:spPr>
          <a:xfrm>
            <a:off x="1247107" y="1699774"/>
            <a:ext cx="1093644" cy="689315"/>
          </a:xfrm>
          <a:custGeom>
            <a:avLst/>
            <a:gdLst/>
            <a:ahLst/>
            <a:cxnLst/>
            <a:rect l="l" t="t" r="r" b="b"/>
            <a:pathLst>
              <a:path w="2103" h="1277" extrusionOk="0">
                <a:moveTo>
                  <a:pt x="2082" y="515"/>
                </a:moveTo>
                <a:cubicBezTo>
                  <a:pt x="1945" y="143"/>
                  <a:pt x="1945" y="143"/>
                  <a:pt x="1945" y="143"/>
                </a:cubicBezTo>
                <a:cubicBezTo>
                  <a:pt x="1933" y="109"/>
                  <a:pt x="1909" y="85"/>
                  <a:pt x="1877" y="70"/>
                </a:cubicBezTo>
                <a:cubicBezTo>
                  <a:pt x="1846" y="56"/>
                  <a:pt x="1810" y="56"/>
                  <a:pt x="1779" y="68"/>
                </a:cubicBezTo>
                <a:cubicBezTo>
                  <a:pt x="1546" y="162"/>
                  <a:pt x="1546" y="162"/>
                  <a:pt x="1546" y="162"/>
                </a:cubicBezTo>
                <a:cubicBezTo>
                  <a:pt x="1526" y="169"/>
                  <a:pt x="1502" y="169"/>
                  <a:pt x="1483" y="159"/>
                </a:cubicBezTo>
                <a:cubicBezTo>
                  <a:pt x="1195" y="27"/>
                  <a:pt x="1195" y="27"/>
                  <a:pt x="1195" y="27"/>
                </a:cubicBezTo>
                <a:cubicBezTo>
                  <a:pt x="1190" y="26"/>
                  <a:pt x="1137" y="0"/>
                  <a:pt x="1064" y="4"/>
                </a:cubicBezTo>
                <a:cubicBezTo>
                  <a:pt x="1061" y="3"/>
                  <a:pt x="1057" y="2"/>
                  <a:pt x="1053" y="3"/>
                </a:cubicBezTo>
                <a:cubicBezTo>
                  <a:pt x="1041" y="6"/>
                  <a:pt x="796" y="42"/>
                  <a:pt x="618" y="106"/>
                </a:cubicBezTo>
                <a:cubicBezTo>
                  <a:pt x="598" y="114"/>
                  <a:pt x="574" y="111"/>
                  <a:pt x="555" y="102"/>
                </a:cubicBezTo>
                <a:cubicBezTo>
                  <a:pt x="413" y="30"/>
                  <a:pt x="413" y="30"/>
                  <a:pt x="413" y="30"/>
                </a:cubicBezTo>
                <a:cubicBezTo>
                  <a:pt x="356" y="1"/>
                  <a:pt x="283" y="20"/>
                  <a:pt x="247" y="75"/>
                </a:cubicBezTo>
                <a:cubicBezTo>
                  <a:pt x="36" y="412"/>
                  <a:pt x="36" y="412"/>
                  <a:pt x="36" y="412"/>
                </a:cubicBezTo>
                <a:cubicBezTo>
                  <a:pt x="0" y="472"/>
                  <a:pt x="17" y="549"/>
                  <a:pt x="77" y="587"/>
                </a:cubicBezTo>
                <a:cubicBezTo>
                  <a:pt x="414" y="801"/>
                  <a:pt x="414" y="801"/>
                  <a:pt x="414" y="801"/>
                </a:cubicBezTo>
                <a:cubicBezTo>
                  <a:pt x="395" y="834"/>
                  <a:pt x="383" y="871"/>
                  <a:pt x="384" y="902"/>
                </a:cubicBezTo>
                <a:cubicBezTo>
                  <a:pt x="387" y="974"/>
                  <a:pt x="446" y="1007"/>
                  <a:pt x="503" y="1008"/>
                </a:cubicBezTo>
                <a:cubicBezTo>
                  <a:pt x="503" y="1011"/>
                  <a:pt x="504" y="1015"/>
                  <a:pt x="505" y="1018"/>
                </a:cubicBezTo>
                <a:cubicBezTo>
                  <a:pt x="522" y="1085"/>
                  <a:pt x="562" y="1126"/>
                  <a:pt x="613" y="1126"/>
                </a:cubicBezTo>
                <a:cubicBezTo>
                  <a:pt x="625" y="1126"/>
                  <a:pt x="640" y="1124"/>
                  <a:pt x="654" y="1116"/>
                </a:cubicBezTo>
                <a:cubicBezTo>
                  <a:pt x="681" y="1195"/>
                  <a:pt x="721" y="1212"/>
                  <a:pt x="752" y="1212"/>
                </a:cubicBezTo>
                <a:cubicBezTo>
                  <a:pt x="772" y="1212"/>
                  <a:pt x="788" y="1205"/>
                  <a:pt x="805" y="1198"/>
                </a:cubicBezTo>
                <a:cubicBezTo>
                  <a:pt x="808" y="1196"/>
                  <a:pt x="811" y="1195"/>
                  <a:pt x="813" y="1193"/>
                </a:cubicBezTo>
                <a:cubicBezTo>
                  <a:pt x="846" y="1252"/>
                  <a:pt x="904" y="1263"/>
                  <a:pt x="942" y="1265"/>
                </a:cubicBezTo>
                <a:cubicBezTo>
                  <a:pt x="964" y="1265"/>
                  <a:pt x="981" y="1256"/>
                  <a:pt x="993" y="1239"/>
                </a:cubicBezTo>
                <a:cubicBezTo>
                  <a:pt x="1004" y="1225"/>
                  <a:pt x="1011" y="1206"/>
                  <a:pt x="1016" y="1184"/>
                </a:cubicBezTo>
                <a:cubicBezTo>
                  <a:pt x="1130" y="1256"/>
                  <a:pt x="1130" y="1256"/>
                  <a:pt x="1130" y="1256"/>
                </a:cubicBezTo>
                <a:cubicBezTo>
                  <a:pt x="1142" y="1265"/>
                  <a:pt x="1163" y="1277"/>
                  <a:pt x="1190" y="1277"/>
                </a:cubicBezTo>
                <a:cubicBezTo>
                  <a:pt x="1212" y="1277"/>
                  <a:pt x="1233" y="1270"/>
                  <a:pt x="1264" y="1253"/>
                </a:cubicBezTo>
                <a:cubicBezTo>
                  <a:pt x="1274" y="1244"/>
                  <a:pt x="1298" y="1224"/>
                  <a:pt x="1303" y="1193"/>
                </a:cubicBezTo>
                <a:cubicBezTo>
                  <a:pt x="1344" y="1210"/>
                  <a:pt x="1387" y="1203"/>
                  <a:pt x="1416" y="1174"/>
                </a:cubicBezTo>
                <a:cubicBezTo>
                  <a:pt x="1442" y="1145"/>
                  <a:pt x="1457" y="1119"/>
                  <a:pt x="1457" y="1090"/>
                </a:cubicBezTo>
                <a:cubicBezTo>
                  <a:pt x="1457" y="1087"/>
                  <a:pt x="1457" y="1087"/>
                  <a:pt x="1457" y="1087"/>
                </a:cubicBezTo>
                <a:cubicBezTo>
                  <a:pt x="1490" y="1092"/>
                  <a:pt x="1529" y="1080"/>
                  <a:pt x="1553" y="1056"/>
                </a:cubicBezTo>
                <a:cubicBezTo>
                  <a:pt x="1570" y="1039"/>
                  <a:pt x="1589" y="1006"/>
                  <a:pt x="1589" y="974"/>
                </a:cubicBezTo>
                <a:cubicBezTo>
                  <a:pt x="1594" y="974"/>
                  <a:pt x="1596" y="974"/>
                  <a:pt x="1601" y="974"/>
                </a:cubicBezTo>
                <a:cubicBezTo>
                  <a:pt x="1637" y="974"/>
                  <a:pt x="1676" y="955"/>
                  <a:pt x="1702" y="926"/>
                </a:cubicBezTo>
                <a:cubicBezTo>
                  <a:pt x="1728" y="895"/>
                  <a:pt x="1736" y="854"/>
                  <a:pt x="1719" y="813"/>
                </a:cubicBezTo>
                <a:cubicBezTo>
                  <a:pt x="2017" y="674"/>
                  <a:pt x="2017" y="674"/>
                  <a:pt x="2017" y="674"/>
                </a:cubicBezTo>
                <a:cubicBezTo>
                  <a:pt x="2075" y="647"/>
                  <a:pt x="2103" y="578"/>
                  <a:pt x="2082" y="515"/>
                </a:cubicBezTo>
                <a:close/>
                <a:moveTo>
                  <a:pt x="430" y="897"/>
                </a:moveTo>
                <a:cubicBezTo>
                  <a:pt x="430" y="854"/>
                  <a:pt x="466" y="789"/>
                  <a:pt x="505" y="772"/>
                </a:cubicBezTo>
                <a:cubicBezTo>
                  <a:pt x="507" y="772"/>
                  <a:pt x="509" y="772"/>
                  <a:pt x="512" y="772"/>
                </a:cubicBezTo>
                <a:cubicBezTo>
                  <a:pt x="529" y="772"/>
                  <a:pt x="558" y="787"/>
                  <a:pt x="567" y="801"/>
                </a:cubicBezTo>
                <a:cubicBezTo>
                  <a:pt x="567" y="804"/>
                  <a:pt x="570" y="809"/>
                  <a:pt x="572" y="818"/>
                </a:cubicBezTo>
                <a:cubicBezTo>
                  <a:pt x="536" y="859"/>
                  <a:pt x="509" y="912"/>
                  <a:pt x="502" y="958"/>
                </a:cubicBezTo>
                <a:cubicBezTo>
                  <a:pt x="483" y="958"/>
                  <a:pt x="433" y="953"/>
                  <a:pt x="430" y="897"/>
                </a:cubicBezTo>
                <a:close/>
                <a:moveTo>
                  <a:pt x="553" y="1006"/>
                </a:moveTo>
                <a:cubicBezTo>
                  <a:pt x="546" y="981"/>
                  <a:pt x="553" y="948"/>
                  <a:pt x="568" y="916"/>
                </a:cubicBezTo>
                <a:cubicBezTo>
                  <a:pt x="580" y="891"/>
                  <a:pt x="596" y="867"/>
                  <a:pt x="615" y="847"/>
                </a:cubicBezTo>
                <a:cubicBezTo>
                  <a:pt x="622" y="840"/>
                  <a:pt x="622" y="840"/>
                  <a:pt x="622" y="840"/>
                </a:cubicBezTo>
                <a:cubicBezTo>
                  <a:pt x="622" y="838"/>
                  <a:pt x="622" y="838"/>
                  <a:pt x="622" y="838"/>
                </a:cubicBezTo>
                <a:cubicBezTo>
                  <a:pt x="638" y="823"/>
                  <a:pt x="654" y="811"/>
                  <a:pt x="671" y="804"/>
                </a:cubicBezTo>
                <a:cubicBezTo>
                  <a:pt x="683" y="799"/>
                  <a:pt x="692" y="796"/>
                  <a:pt x="702" y="796"/>
                </a:cubicBezTo>
                <a:cubicBezTo>
                  <a:pt x="707" y="796"/>
                  <a:pt x="728" y="796"/>
                  <a:pt x="740" y="833"/>
                </a:cubicBezTo>
                <a:cubicBezTo>
                  <a:pt x="740" y="835"/>
                  <a:pt x="740" y="843"/>
                  <a:pt x="736" y="862"/>
                </a:cubicBezTo>
                <a:cubicBezTo>
                  <a:pt x="681" y="911"/>
                  <a:pt x="645" y="1005"/>
                  <a:pt x="645" y="1068"/>
                </a:cubicBezTo>
                <a:cubicBezTo>
                  <a:pt x="644" y="1069"/>
                  <a:pt x="643" y="1070"/>
                  <a:pt x="642" y="1071"/>
                </a:cubicBezTo>
                <a:cubicBezTo>
                  <a:pt x="601" y="1092"/>
                  <a:pt x="567" y="1066"/>
                  <a:pt x="553" y="1006"/>
                </a:cubicBezTo>
                <a:close/>
                <a:moveTo>
                  <a:pt x="784" y="1155"/>
                </a:moveTo>
                <a:cubicBezTo>
                  <a:pt x="772" y="1162"/>
                  <a:pt x="762" y="1164"/>
                  <a:pt x="752" y="1164"/>
                </a:cubicBezTo>
                <a:cubicBezTo>
                  <a:pt x="723" y="1164"/>
                  <a:pt x="704" y="1116"/>
                  <a:pt x="697" y="1087"/>
                </a:cubicBezTo>
                <a:cubicBezTo>
                  <a:pt x="697" y="1086"/>
                  <a:pt x="696" y="1085"/>
                  <a:pt x="696" y="1083"/>
                </a:cubicBezTo>
                <a:cubicBezTo>
                  <a:pt x="697" y="1083"/>
                  <a:pt x="697" y="1083"/>
                  <a:pt x="697" y="1083"/>
                </a:cubicBezTo>
                <a:cubicBezTo>
                  <a:pt x="697" y="1073"/>
                  <a:pt x="697" y="1073"/>
                  <a:pt x="697" y="1073"/>
                </a:cubicBezTo>
                <a:cubicBezTo>
                  <a:pt x="696" y="1061"/>
                  <a:pt x="697" y="1047"/>
                  <a:pt x="700" y="1032"/>
                </a:cubicBezTo>
                <a:cubicBezTo>
                  <a:pt x="713" y="975"/>
                  <a:pt x="751" y="902"/>
                  <a:pt x="796" y="883"/>
                </a:cubicBezTo>
                <a:cubicBezTo>
                  <a:pt x="808" y="876"/>
                  <a:pt x="820" y="873"/>
                  <a:pt x="832" y="873"/>
                </a:cubicBezTo>
                <a:cubicBezTo>
                  <a:pt x="865" y="873"/>
                  <a:pt x="880" y="902"/>
                  <a:pt x="882" y="919"/>
                </a:cubicBezTo>
                <a:cubicBezTo>
                  <a:pt x="882" y="919"/>
                  <a:pt x="882" y="920"/>
                  <a:pt x="882" y="921"/>
                </a:cubicBezTo>
                <a:cubicBezTo>
                  <a:pt x="861" y="929"/>
                  <a:pt x="837" y="947"/>
                  <a:pt x="817" y="974"/>
                </a:cubicBezTo>
                <a:cubicBezTo>
                  <a:pt x="803" y="996"/>
                  <a:pt x="787" y="1032"/>
                  <a:pt x="787" y="1082"/>
                </a:cubicBezTo>
                <a:cubicBezTo>
                  <a:pt x="787" y="1099"/>
                  <a:pt x="789" y="1117"/>
                  <a:pt x="793" y="1138"/>
                </a:cubicBezTo>
                <a:cubicBezTo>
                  <a:pt x="793" y="1139"/>
                  <a:pt x="794" y="1140"/>
                  <a:pt x="794" y="1142"/>
                </a:cubicBezTo>
                <a:cubicBezTo>
                  <a:pt x="795" y="1143"/>
                  <a:pt x="795" y="1144"/>
                  <a:pt x="795" y="1145"/>
                </a:cubicBezTo>
                <a:cubicBezTo>
                  <a:pt x="791" y="1150"/>
                  <a:pt x="788" y="1152"/>
                  <a:pt x="784" y="1155"/>
                </a:cubicBezTo>
                <a:close/>
                <a:moveTo>
                  <a:pt x="954" y="1210"/>
                </a:moveTo>
                <a:cubicBezTo>
                  <a:pt x="949" y="1217"/>
                  <a:pt x="945" y="1217"/>
                  <a:pt x="942" y="1217"/>
                </a:cubicBezTo>
                <a:cubicBezTo>
                  <a:pt x="887" y="1215"/>
                  <a:pt x="853" y="1184"/>
                  <a:pt x="841" y="1126"/>
                </a:cubicBezTo>
                <a:cubicBezTo>
                  <a:pt x="832" y="1075"/>
                  <a:pt x="836" y="1032"/>
                  <a:pt x="858" y="1001"/>
                </a:cubicBezTo>
                <a:cubicBezTo>
                  <a:pt x="873" y="980"/>
                  <a:pt x="890" y="970"/>
                  <a:pt x="900" y="965"/>
                </a:cubicBezTo>
                <a:cubicBezTo>
                  <a:pt x="900" y="965"/>
                  <a:pt x="901" y="965"/>
                  <a:pt x="901" y="965"/>
                </a:cubicBezTo>
                <a:cubicBezTo>
                  <a:pt x="918" y="963"/>
                  <a:pt x="918" y="963"/>
                  <a:pt x="918" y="963"/>
                </a:cubicBezTo>
                <a:cubicBezTo>
                  <a:pt x="937" y="967"/>
                  <a:pt x="962" y="986"/>
                  <a:pt x="969" y="1018"/>
                </a:cubicBezTo>
                <a:cubicBezTo>
                  <a:pt x="981" y="1061"/>
                  <a:pt x="981" y="1174"/>
                  <a:pt x="954" y="1210"/>
                </a:cubicBezTo>
                <a:close/>
                <a:moveTo>
                  <a:pt x="1668" y="890"/>
                </a:moveTo>
                <a:cubicBezTo>
                  <a:pt x="1651" y="909"/>
                  <a:pt x="1625" y="922"/>
                  <a:pt x="1601" y="922"/>
                </a:cubicBezTo>
                <a:cubicBezTo>
                  <a:pt x="1587" y="922"/>
                  <a:pt x="1575" y="919"/>
                  <a:pt x="1567" y="912"/>
                </a:cubicBezTo>
                <a:cubicBezTo>
                  <a:pt x="1548" y="893"/>
                  <a:pt x="1536" y="878"/>
                  <a:pt x="1526" y="871"/>
                </a:cubicBezTo>
                <a:cubicBezTo>
                  <a:pt x="1524" y="869"/>
                  <a:pt x="1522" y="866"/>
                  <a:pt x="1522" y="866"/>
                </a:cubicBezTo>
                <a:cubicBezTo>
                  <a:pt x="1515" y="861"/>
                  <a:pt x="1510" y="858"/>
                  <a:pt x="1506" y="858"/>
                </a:cubicBezTo>
                <a:cubicBezTo>
                  <a:pt x="1339" y="684"/>
                  <a:pt x="1339" y="684"/>
                  <a:pt x="1339" y="684"/>
                </a:cubicBezTo>
                <a:cubicBezTo>
                  <a:pt x="1329" y="674"/>
                  <a:pt x="1315" y="674"/>
                  <a:pt x="1305" y="684"/>
                </a:cubicBezTo>
                <a:cubicBezTo>
                  <a:pt x="1296" y="693"/>
                  <a:pt x="1296" y="708"/>
                  <a:pt x="1305" y="717"/>
                </a:cubicBezTo>
                <a:cubicBezTo>
                  <a:pt x="1526" y="948"/>
                  <a:pt x="1526" y="948"/>
                  <a:pt x="1526" y="948"/>
                </a:cubicBezTo>
                <a:cubicBezTo>
                  <a:pt x="1529" y="950"/>
                  <a:pt x="1531" y="952"/>
                  <a:pt x="1533" y="953"/>
                </a:cubicBezTo>
                <a:cubicBezTo>
                  <a:pt x="1535" y="957"/>
                  <a:pt x="1536" y="961"/>
                  <a:pt x="1536" y="967"/>
                </a:cubicBezTo>
                <a:cubicBezTo>
                  <a:pt x="1536" y="984"/>
                  <a:pt x="1526" y="1006"/>
                  <a:pt x="1514" y="1018"/>
                </a:cubicBezTo>
                <a:cubicBezTo>
                  <a:pt x="1493" y="1039"/>
                  <a:pt x="1447" y="1044"/>
                  <a:pt x="1421" y="1020"/>
                </a:cubicBezTo>
                <a:cubicBezTo>
                  <a:pt x="1409" y="1008"/>
                  <a:pt x="1399" y="998"/>
                  <a:pt x="1392" y="991"/>
                </a:cubicBezTo>
                <a:cubicBezTo>
                  <a:pt x="1387" y="989"/>
                  <a:pt x="1382" y="984"/>
                  <a:pt x="1382" y="984"/>
                </a:cubicBezTo>
                <a:cubicBezTo>
                  <a:pt x="1380" y="983"/>
                  <a:pt x="1379" y="981"/>
                  <a:pt x="1377" y="980"/>
                </a:cubicBezTo>
                <a:cubicBezTo>
                  <a:pt x="1233" y="833"/>
                  <a:pt x="1233" y="833"/>
                  <a:pt x="1233" y="833"/>
                </a:cubicBezTo>
                <a:cubicBezTo>
                  <a:pt x="1224" y="823"/>
                  <a:pt x="1209" y="823"/>
                  <a:pt x="1199" y="833"/>
                </a:cubicBezTo>
                <a:cubicBezTo>
                  <a:pt x="1190" y="842"/>
                  <a:pt x="1190" y="857"/>
                  <a:pt x="1199" y="866"/>
                </a:cubicBezTo>
                <a:cubicBezTo>
                  <a:pt x="1345" y="1016"/>
                  <a:pt x="1345" y="1016"/>
                  <a:pt x="1345" y="1016"/>
                </a:cubicBezTo>
                <a:cubicBezTo>
                  <a:pt x="1346" y="1017"/>
                  <a:pt x="1347" y="1018"/>
                  <a:pt x="1349" y="1020"/>
                </a:cubicBezTo>
                <a:cubicBezTo>
                  <a:pt x="1349" y="1020"/>
                  <a:pt x="1351" y="1022"/>
                  <a:pt x="1356" y="1027"/>
                </a:cubicBezTo>
                <a:cubicBezTo>
                  <a:pt x="1363" y="1035"/>
                  <a:pt x="1373" y="1044"/>
                  <a:pt x="1387" y="1059"/>
                </a:cubicBezTo>
                <a:cubicBezTo>
                  <a:pt x="1399" y="1068"/>
                  <a:pt x="1404" y="1078"/>
                  <a:pt x="1404" y="1090"/>
                </a:cubicBezTo>
                <a:cubicBezTo>
                  <a:pt x="1404" y="1109"/>
                  <a:pt x="1387" y="1128"/>
                  <a:pt x="1375" y="1140"/>
                </a:cubicBezTo>
                <a:cubicBezTo>
                  <a:pt x="1351" y="1164"/>
                  <a:pt x="1305" y="1157"/>
                  <a:pt x="1272" y="1123"/>
                </a:cubicBezTo>
                <a:cubicBezTo>
                  <a:pt x="1272" y="1123"/>
                  <a:pt x="1272" y="1123"/>
                  <a:pt x="1272" y="1123"/>
                </a:cubicBezTo>
                <a:cubicBezTo>
                  <a:pt x="1272" y="1123"/>
                  <a:pt x="1272" y="1123"/>
                  <a:pt x="1272" y="1123"/>
                </a:cubicBezTo>
                <a:cubicBezTo>
                  <a:pt x="1247" y="1096"/>
                  <a:pt x="1236" y="1084"/>
                  <a:pt x="1227" y="1080"/>
                </a:cubicBezTo>
                <a:cubicBezTo>
                  <a:pt x="1113" y="967"/>
                  <a:pt x="1113" y="967"/>
                  <a:pt x="1113" y="967"/>
                </a:cubicBezTo>
                <a:cubicBezTo>
                  <a:pt x="1103" y="958"/>
                  <a:pt x="1089" y="958"/>
                  <a:pt x="1079" y="967"/>
                </a:cubicBezTo>
                <a:cubicBezTo>
                  <a:pt x="1070" y="977"/>
                  <a:pt x="1070" y="991"/>
                  <a:pt x="1079" y="1001"/>
                </a:cubicBezTo>
                <a:cubicBezTo>
                  <a:pt x="1236" y="1157"/>
                  <a:pt x="1236" y="1157"/>
                  <a:pt x="1236" y="1157"/>
                </a:cubicBezTo>
                <a:cubicBezTo>
                  <a:pt x="1238" y="1159"/>
                  <a:pt x="1240" y="1161"/>
                  <a:pt x="1242" y="1162"/>
                </a:cubicBezTo>
                <a:cubicBezTo>
                  <a:pt x="1246" y="1168"/>
                  <a:pt x="1248" y="1174"/>
                  <a:pt x="1248" y="1181"/>
                </a:cubicBezTo>
                <a:cubicBezTo>
                  <a:pt x="1245" y="1193"/>
                  <a:pt x="1236" y="1208"/>
                  <a:pt x="1226" y="1215"/>
                </a:cubicBezTo>
                <a:cubicBezTo>
                  <a:pt x="1190" y="1241"/>
                  <a:pt x="1163" y="1222"/>
                  <a:pt x="1159" y="1217"/>
                </a:cubicBezTo>
                <a:cubicBezTo>
                  <a:pt x="1024" y="1132"/>
                  <a:pt x="1024" y="1132"/>
                  <a:pt x="1024" y="1132"/>
                </a:cubicBezTo>
                <a:cubicBezTo>
                  <a:pt x="1027" y="1081"/>
                  <a:pt x="1021" y="1029"/>
                  <a:pt x="1014" y="1006"/>
                </a:cubicBezTo>
                <a:cubicBezTo>
                  <a:pt x="1002" y="956"/>
                  <a:pt x="964" y="927"/>
                  <a:pt x="929" y="918"/>
                </a:cubicBezTo>
                <a:cubicBezTo>
                  <a:pt x="928" y="913"/>
                  <a:pt x="928" y="909"/>
                  <a:pt x="928" y="907"/>
                </a:cubicBezTo>
                <a:cubicBezTo>
                  <a:pt x="921" y="869"/>
                  <a:pt x="885" y="825"/>
                  <a:pt x="829" y="825"/>
                </a:cubicBezTo>
                <a:cubicBezTo>
                  <a:pt x="816" y="825"/>
                  <a:pt x="802" y="827"/>
                  <a:pt x="787" y="832"/>
                </a:cubicBezTo>
                <a:cubicBezTo>
                  <a:pt x="787" y="829"/>
                  <a:pt x="786" y="827"/>
                  <a:pt x="786" y="825"/>
                </a:cubicBezTo>
                <a:cubicBezTo>
                  <a:pt x="772" y="758"/>
                  <a:pt x="719" y="732"/>
                  <a:pt x="651" y="760"/>
                </a:cubicBezTo>
                <a:cubicBezTo>
                  <a:pt x="638" y="766"/>
                  <a:pt x="625" y="775"/>
                  <a:pt x="612" y="785"/>
                </a:cubicBezTo>
                <a:cubicBezTo>
                  <a:pt x="611" y="783"/>
                  <a:pt x="609" y="781"/>
                  <a:pt x="608" y="780"/>
                </a:cubicBezTo>
                <a:cubicBezTo>
                  <a:pt x="589" y="751"/>
                  <a:pt x="546" y="727"/>
                  <a:pt x="512" y="727"/>
                </a:cubicBezTo>
                <a:cubicBezTo>
                  <a:pt x="502" y="727"/>
                  <a:pt x="493" y="729"/>
                  <a:pt x="485" y="732"/>
                </a:cubicBezTo>
                <a:cubicBezTo>
                  <a:pt x="471" y="738"/>
                  <a:pt x="457" y="749"/>
                  <a:pt x="444" y="762"/>
                </a:cubicBezTo>
                <a:cubicBezTo>
                  <a:pt x="101" y="544"/>
                  <a:pt x="101" y="544"/>
                  <a:pt x="101" y="544"/>
                </a:cubicBezTo>
                <a:cubicBezTo>
                  <a:pt x="65" y="520"/>
                  <a:pt x="53" y="472"/>
                  <a:pt x="77" y="436"/>
                </a:cubicBezTo>
                <a:cubicBezTo>
                  <a:pt x="288" y="99"/>
                  <a:pt x="288" y="99"/>
                  <a:pt x="288" y="99"/>
                </a:cubicBezTo>
                <a:cubicBezTo>
                  <a:pt x="310" y="63"/>
                  <a:pt x="356" y="51"/>
                  <a:pt x="392" y="70"/>
                </a:cubicBezTo>
                <a:cubicBezTo>
                  <a:pt x="534" y="143"/>
                  <a:pt x="534" y="143"/>
                  <a:pt x="534" y="143"/>
                </a:cubicBezTo>
                <a:cubicBezTo>
                  <a:pt x="565" y="159"/>
                  <a:pt x="601" y="162"/>
                  <a:pt x="635" y="150"/>
                </a:cubicBezTo>
                <a:cubicBezTo>
                  <a:pt x="714" y="121"/>
                  <a:pt x="809" y="98"/>
                  <a:pt x="889" y="81"/>
                </a:cubicBezTo>
                <a:cubicBezTo>
                  <a:pt x="752" y="200"/>
                  <a:pt x="671" y="275"/>
                  <a:pt x="721" y="357"/>
                </a:cubicBezTo>
                <a:cubicBezTo>
                  <a:pt x="735" y="378"/>
                  <a:pt x="757" y="393"/>
                  <a:pt x="788" y="397"/>
                </a:cubicBezTo>
                <a:cubicBezTo>
                  <a:pt x="856" y="409"/>
                  <a:pt x="952" y="376"/>
                  <a:pt x="1019" y="320"/>
                </a:cubicBezTo>
                <a:cubicBezTo>
                  <a:pt x="1029" y="311"/>
                  <a:pt x="1043" y="306"/>
                  <a:pt x="1060" y="304"/>
                </a:cubicBezTo>
                <a:cubicBezTo>
                  <a:pt x="1091" y="299"/>
                  <a:pt x="1123" y="316"/>
                  <a:pt x="1137" y="342"/>
                </a:cubicBezTo>
                <a:cubicBezTo>
                  <a:pt x="1214" y="479"/>
                  <a:pt x="1353" y="546"/>
                  <a:pt x="1428" y="575"/>
                </a:cubicBezTo>
                <a:cubicBezTo>
                  <a:pt x="1437" y="578"/>
                  <a:pt x="1447" y="585"/>
                  <a:pt x="1454" y="592"/>
                </a:cubicBezTo>
                <a:cubicBezTo>
                  <a:pt x="1483" y="619"/>
                  <a:pt x="1510" y="645"/>
                  <a:pt x="1534" y="667"/>
                </a:cubicBezTo>
                <a:cubicBezTo>
                  <a:pt x="1594" y="722"/>
                  <a:pt x="1642" y="768"/>
                  <a:pt x="1668" y="811"/>
                </a:cubicBezTo>
                <a:cubicBezTo>
                  <a:pt x="1680" y="828"/>
                  <a:pt x="1695" y="861"/>
                  <a:pt x="1668" y="890"/>
                </a:cubicBezTo>
                <a:close/>
                <a:moveTo>
                  <a:pt x="1988" y="628"/>
                </a:moveTo>
                <a:cubicBezTo>
                  <a:pt x="1688" y="768"/>
                  <a:pt x="1688" y="768"/>
                  <a:pt x="1688" y="768"/>
                </a:cubicBezTo>
                <a:cubicBezTo>
                  <a:pt x="1659" y="724"/>
                  <a:pt x="1613" y="684"/>
                  <a:pt x="1558" y="631"/>
                </a:cubicBezTo>
                <a:cubicBezTo>
                  <a:pt x="1534" y="609"/>
                  <a:pt x="1510" y="583"/>
                  <a:pt x="1481" y="556"/>
                </a:cubicBezTo>
                <a:cubicBezTo>
                  <a:pt x="1469" y="544"/>
                  <a:pt x="1454" y="534"/>
                  <a:pt x="1437" y="527"/>
                </a:cubicBezTo>
                <a:cubicBezTo>
                  <a:pt x="1368" y="501"/>
                  <a:pt x="1240" y="438"/>
                  <a:pt x="1171" y="316"/>
                </a:cubicBezTo>
                <a:cubicBezTo>
                  <a:pt x="1149" y="277"/>
                  <a:pt x="1106" y="253"/>
                  <a:pt x="1060" y="253"/>
                </a:cubicBezTo>
                <a:cubicBezTo>
                  <a:pt x="1055" y="253"/>
                  <a:pt x="1050" y="253"/>
                  <a:pt x="1043" y="258"/>
                </a:cubicBezTo>
                <a:cubicBezTo>
                  <a:pt x="1019" y="260"/>
                  <a:pt x="995" y="270"/>
                  <a:pt x="978" y="284"/>
                </a:cubicBezTo>
                <a:cubicBezTo>
                  <a:pt x="923" y="330"/>
                  <a:pt x="839" y="361"/>
                  <a:pt x="786" y="352"/>
                </a:cubicBezTo>
                <a:cubicBezTo>
                  <a:pt x="769" y="347"/>
                  <a:pt x="757" y="342"/>
                  <a:pt x="752" y="332"/>
                </a:cubicBezTo>
                <a:cubicBezTo>
                  <a:pt x="726" y="289"/>
                  <a:pt x="776" y="236"/>
                  <a:pt x="911" y="116"/>
                </a:cubicBezTo>
                <a:cubicBezTo>
                  <a:pt x="1031" y="8"/>
                  <a:pt x="1159" y="68"/>
                  <a:pt x="1163" y="70"/>
                </a:cubicBezTo>
                <a:cubicBezTo>
                  <a:pt x="1454" y="203"/>
                  <a:pt x="1454" y="203"/>
                  <a:pt x="1454" y="203"/>
                </a:cubicBezTo>
                <a:cubicBezTo>
                  <a:pt x="1486" y="217"/>
                  <a:pt x="1524" y="217"/>
                  <a:pt x="1555" y="205"/>
                </a:cubicBezTo>
                <a:cubicBezTo>
                  <a:pt x="1786" y="111"/>
                  <a:pt x="1786" y="111"/>
                  <a:pt x="1786" y="111"/>
                </a:cubicBezTo>
                <a:cubicBezTo>
                  <a:pt x="1808" y="102"/>
                  <a:pt x="1829" y="102"/>
                  <a:pt x="1849" y="111"/>
                </a:cubicBezTo>
                <a:cubicBezTo>
                  <a:pt x="1870" y="121"/>
                  <a:pt x="1885" y="138"/>
                  <a:pt x="1892" y="157"/>
                </a:cubicBezTo>
                <a:cubicBezTo>
                  <a:pt x="2029" y="530"/>
                  <a:pt x="2029" y="530"/>
                  <a:pt x="2029" y="530"/>
                </a:cubicBezTo>
                <a:cubicBezTo>
                  <a:pt x="2043" y="568"/>
                  <a:pt x="2024" y="611"/>
                  <a:pt x="1988" y="62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73" name="Google Shape;1173;p62"/>
          <p:cNvSpPr txBox="1"/>
          <p:nvPr/>
        </p:nvSpPr>
        <p:spPr>
          <a:xfrm>
            <a:off x="3264850" y="930199"/>
            <a:ext cx="5479100" cy="3684663"/>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None/>
            </a:pPr>
            <a:r>
              <a:rPr lang="zh-CN" altLang="en-US" sz="2200" dirty="0">
                <a:solidFill>
                  <a:srgbClr val="434343"/>
                </a:solidFill>
                <a:latin typeface="Century Gothic"/>
                <a:ea typeface="Century Gothic"/>
                <a:cs typeface="Century Gothic"/>
                <a:sym typeface="Century Gothic"/>
              </a:rPr>
              <a:t>不论是企业还是用户会员每推荐一个用户支持者，</a:t>
            </a:r>
            <a:r>
              <a:rPr lang="en-US" sz="2200" dirty="0">
                <a:solidFill>
                  <a:srgbClr val="434343"/>
                </a:solidFill>
                <a:latin typeface="Century Gothic"/>
                <a:ea typeface="Century Gothic"/>
                <a:cs typeface="Century Gothic"/>
                <a:sym typeface="Century Gothic"/>
              </a:rPr>
              <a:t> </a:t>
            </a:r>
            <a:r>
              <a:rPr lang="en-US" sz="2200" b="1" dirty="0">
                <a:solidFill>
                  <a:srgbClr val="434343"/>
                </a:solidFill>
                <a:latin typeface="Century Gothic"/>
                <a:ea typeface="Century Gothic"/>
                <a:cs typeface="Century Gothic"/>
                <a:sym typeface="Century Gothic"/>
              </a:rPr>
              <a:t>CNCF </a:t>
            </a:r>
            <a:r>
              <a:rPr lang="zh-CN" altLang="en-US" sz="2200" b="1" dirty="0">
                <a:solidFill>
                  <a:srgbClr val="434343"/>
                </a:solidFill>
                <a:latin typeface="Century Gothic"/>
                <a:ea typeface="Century Gothic"/>
                <a:cs typeface="Century Gothic"/>
                <a:sym typeface="Century Gothic"/>
              </a:rPr>
              <a:t>将以推荐公司的名义捐助</a:t>
            </a:r>
            <a:r>
              <a:rPr lang="en-US" sz="2200" b="1" dirty="0">
                <a:solidFill>
                  <a:srgbClr val="434343"/>
                </a:solidFill>
                <a:latin typeface="Century Gothic"/>
                <a:ea typeface="Century Gothic"/>
                <a:cs typeface="Century Gothic"/>
                <a:sym typeface="Century Gothic"/>
              </a:rPr>
              <a:t>5 </a:t>
            </a:r>
            <a:r>
              <a:rPr lang="zh-CN" altLang="en-US" sz="2200" b="1" dirty="0">
                <a:solidFill>
                  <a:srgbClr val="434343"/>
                </a:solidFill>
                <a:latin typeface="Century Gothic"/>
                <a:ea typeface="Century Gothic"/>
                <a:cs typeface="Century Gothic"/>
                <a:sym typeface="Century Gothic"/>
              </a:rPr>
              <a:t>个虚拟多样化奖学金</a:t>
            </a:r>
            <a:endParaRPr lang="en-US" sz="2200" b="1"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22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2200" b="1" dirty="0">
                <a:solidFill>
                  <a:srgbClr val="DF156C"/>
                </a:solidFill>
                <a:latin typeface="Century Gothic"/>
                <a:ea typeface="Century Gothic"/>
                <a:cs typeface="Century Gothic"/>
                <a:sym typeface="Century Gothic"/>
              </a:rPr>
              <a:t>发送联系方式到 </a:t>
            </a:r>
            <a:r>
              <a:rPr lang="en-US" sz="2200" b="1" u="sng" dirty="0">
                <a:solidFill>
                  <a:srgbClr val="DF156C"/>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info@cncf.io</a:t>
            </a:r>
            <a:r>
              <a:rPr lang="en-US" sz="2200" b="1" dirty="0">
                <a:solidFill>
                  <a:srgbClr val="DF156C"/>
                </a:solidFill>
                <a:latin typeface="Century Gothic"/>
                <a:ea typeface="Century Gothic"/>
                <a:cs typeface="Century Gothic"/>
                <a:sym typeface="Century Gothic"/>
              </a:rPr>
              <a:t> </a:t>
            </a:r>
            <a:r>
              <a:rPr lang="zh-CN" altLang="en-US" sz="2200" b="1" dirty="0">
                <a:solidFill>
                  <a:srgbClr val="DF156C"/>
                </a:solidFill>
                <a:latin typeface="Century Gothic"/>
                <a:ea typeface="Century Gothic"/>
                <a:cs typeface="Century Gothic"/>
                <a:sym typeface="Century Gothic"/>
              </a:rPr>
              <a:t>或者直接联系此邮件进行介绍</a:t>
            </a:r>
            <a:endParaRPr sz="2400" b="1" dirty="0">
              <a:solidFill>
                <a:srgbClr val="DF156C"/>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endParaRPr sz="1600" dirty="0">
              <a:solidFill>
                <a:srgbClr val="434343"/>
              </a:solidFill>
              <a:latin typeface="Century Gothic"/>
              <a:ea typeface="Century Gothic"/>
              <a:cs typeface="Century Gothic"/>
              <a:sym typeface="Century Gothic"/>
            </a:endParaRPr>
          </a:p>
          <a:p>
            <a:pPr marL="0" marR="0" lvl="0" indent="0" rtl="0">
              <a:lnSpc>
                <a:spcPct val="115000"/>
              </a:lnSpc>
              <a:spcBef>
                <a:spcPts val="0"/>
              </a:spcBef>
              <a:spcAft>
                <a:spcPts val="0"/>
              </a:spcAft>
              <a:buNone/>
            </a:pPr>
            <a:r>
              <a:rPr lang="zh-CN" altLang="en-US" sz="1800" dirty="0">
                <a:solidFill>
                  <a:srgbClr val="434343"/>
                </a:solidFill>
                <a:latin typeface="Century Gothic"/>
                <a:ea typeface="Century Gothic"/>
                <a:cs typeface="Century Gothic"/>
                <a:sym typeface="Century Gothic"/>
              </a:rPr>
              <a:t>需要推荐资料进行分享？</a:t>
            </a:r>
            <a:r>
              <a:rPr lang="en-US" sz="1800" dirty="0">
                <a:solidFill>
                  <a:srgbClr val="434343"/>
                </a:solidFill>
                <a:latin typeface="Century Gothic"/>
                <a:ea typeface="Century Gothic"/>
                <a:cs typeface="Century Gothic"/>
                <a:sym typeface="Century Gothic"/>
              </a:rPr>
              <a:t> </a:t>
            </a:r>
            <a:r>
              <a:rPr lang="zh-CN" altLang="en-US" sz="1800" dirty="0">
                <a:solidFill>
                  <a:srgbClr val="434343"/>
                </a:solidFill>
                <a:latin typeface="Century Gothic"/>
                <a:ea typeface="Century Gothic"/>
                <a:cs typeface="Century Gothic"/>
                <a:sym typeface="Century Gothic"/>
              </a:rPr>
              <a:t>点击了解</a:t>
            </a:r>
            <a:r>
              <a:rPr lang="en-US" sz="1800" u="sng" dirty="0">
                <a:solidFill>
                  <a:schemeClr val="hlink"/>
                </a:solidFill>
                <a:latin typeface="Century Gothic"/>
                <a:ea typeface="Century Gothic"/>
                <a:cs typeface="Century Gothic"/>
                <a:sym typeface="Century Gothic"/>
                <a:hlinkClick r:id="rId4"/>
              </a:rPr>
              <a:t>Battle cards</a:t>
            </a:r>
            <a:r>
              <a:rPr lang="en-US" sz="1800" dirty="0">
                <a:solidFill>
                  <a:srgbClr val="434343"/>
                </a:solidFill>
                <a:latin typeface="Century Gothic"/>
                <a:ea typeface="Century Gothic"/>
                <a:cs typeface="Century Gothic"/>
                <a:sym typeface="Century Gothic"/>
              </a:rPr>
              <a:t>.</a:t>
            </a:r>
            <a:endParaRPr sz="1800" dirty="0">
              <a:solidFill>
                <a:srgbClr val="434343"/>
              </a:solidFill>
              <a:latin typeface="Century Gothic"/>
              <a:ea typeface="Century Gothic"/>
              <a:cs typeface="Century Gothic"/>
              <a:sym typeface="Century Gothic"/>
            </a:endParaRPr>
          </a:p>
        </p:txBody>
      </p:sp>
      <p:sp>
        <p:nvSpPr>
          <p:cNvPr id="1174" name="Google Shape;1174;p6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t>推荐计划</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3"/>
          <p:cNvSpPr/>
          <p:nvPr/>
        </p:nvSpPr>
        <p:spPr>
          <a:xfrm>
            <a:off x="0" y="1045350"/>
            <a:ext cx="9144000" cy="39726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非常方便</a:t>
            </a:r>
            <a:r>
              <a:rPr lang="en-US" i="0" u="none" strike="noStrike" cap="none" dirty="0"/>
              <a:t>!</a:t>
            </a:r>
            <a:endParaRPr dirty="0"/>
          </a:p>
        </p:txBody>
      </p:sp>
      <p:sp>
        <p:nvSpPr>
          <p:cNvPr id="1182" name="Google Shape;1182;p63"/>
          <p:cNvSpPr txBox="1">
            <a:spLocks noGrp="1"/>
          </p:cNvSpPr>
          <p:nvPr>
            <p:ph type="body" idx="1"/>
          </p:nvPr>
        </p:nvSpPr>
        <p:spPr>
          <a:xfrm>
            <a:off x="257100" y="126560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300" b="1" dirty="0">
                <a:solidFill>
                  <a:srgbClr val="FFFFFF"/>
                </a:solidFill>
              </a:rPr>
              <a:t>现在加入，请登录</a:t>
            </a:r>
            <a:r>
              <a:rPr lang="en-US" sz="2300" b="1" dirty="0">
                <a:solidFill>
                  <a:srgbClr val="FFFFFF"/>
                </a:solidFill>
              </a:rPr>
              <a:t>: </a:t>
            </a:r>
            <a:r>
              <a:rPr lang="en-US" sz="2300" b="1" u="sng" dirty="0">
                <a:solidFill>
                  <a:srgbClr val="FFFFFF"/>
                </a:solidFill>
                <a:hlinkClick r:id="rId3">
                  <a:extLst>
                    <a:ext uri="{A12FA001-AC4F-418D-AE19-62706E023703}">
                      <ahyp:hlinkClr xmlns:ahyp="http://schemas.microsoft.com/office/drawing/2018/hyperlinkcolor" val="tx"/>
                    </a:ext>
                  </a:extLst>
                </a:hlinkClick>
              </a:rPr>
              <a:t>https://cncf.io/join</a:t>
            </a:r>
            <a:br>
              <a:rPr lang="en-US" sz="2300" b="1" i="1" dirty="0">
                <a:solidFill>
                  <a:srgbClr val="FFFFFF"/>
                </a:solidFill>
              </a:rPr>
            </a:br>
            <a:r>
              <a:rPr lang="zh-CN" altLang="en-US" sz="2300" b="1" i="1" dirty="0">
                <a:solidFill>
                  <a:srgbClr val="FFFFFF"/>
                </a:solidFill>
              </a:rPr>
              <a:t>或者</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一般性咨询</a:t>
            </a:r>
            <a:r>
              <a:rPr lang="en-US" sz="2300" b="1" dirty="0">
                <a:solidFill>
                  <a:srgbClr val="FFFFFF"/>
                </a:solidFill>
              </a:rPr>
              <a:t>: </a:t>
            </a:r>
            <a:r>
              <a:rPr lang="en-US" sz="2300" b="1" u="sng" dirty="0">
                <a:solidFill>
                  <a:srgbClr val="FFFFFF"/>
                </a:solidFill>
                <a:hlinkClick r:id="rId4">
                  <a:extLst>
                    <a:ext uri="{A12FA001-AC4F-418D-AE19-62706E023703}">
                      <ahyp:hlinkClr xmlns:ahyp="http://schemas.microsoft.com/office/drawing/2018/hyperlinkcolor" val="tx"/>
                    </a:ext>
                  </a:extLst>
                </a:hlinkClick>
              </a:rPr>
              <a:t>info@cncf.io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300" b="1" dirty="0">
                <a:solidFill>
                  <a:srgbClr val="FFFFFF"/>
                </a:solidFill>
              </a:rPr>
              <a:t>PR: </a:t>
            </a:r>
            <a:r>
              <a:rPr lang="en-US" sz="2300" b="1" u="sng" dirty="0">
                <a:solidFill>
                  <a:srgbClr val="FFFFFF"/>
                </a:solidFill>
                <a:hlinkClick r:id="rId5">
                  <a:extLst>
                    <a:ext uri="{A12FA001-AC4F-418D-AE19-62706E023703}">
                      <ahyp:hlinkClr xmlns:ahyp="http://schemas.microsoft.com/office/drawing/2018/hyperlinkcolor" val="tx"/>
                    </a:ext>
                  </a:extLst>
                </a:hlinkClick>
              </a:rPr>
              <a:t>pr@cncf.io</a:t>
            </a:r>
            <a:endParaRPr sz="23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300" b="1" dirty="0">
                <a:solidFill>
                  <a:srgbClr val="FFFFFF"/>
                </a:solidFill>
              </a:rPr>
              <a:t>活动赞助</a:t>
            </a:r>
            <a:r>
              <a:rPr lang="en-US" sz="2300" b="1" dirty="0">
                <a:solidFill>
                  <a:srgbClr val="FFFFFF"/>
                </a:solidFill>
              </a:rPr>
              <a:t>: </a:t>
            </a:r>
            <a:r>
              <a:rPr lang="en-US" sz="2300" b="1" u="sng" dirty="0">
                <a:solidFill>
                  <a:srgbClr val="FFFFFF"/>
                </a:solidFill>
                <a:hlinkClick r:id="rId6">
                  <a:extLst>
                    <a:ext uri="{A12FA001-AC4F-418D-AE19-62706E023703}">
                      <ahyp:hlinkClr xmlns:ahyp="http://schemas.microsoft.com/office/drawing/2018/hyperlinkcolor" val="tx"/>
                    </a:ext>
                  </a:extLst>
                </a:hlinkClick>
              </a:rPr>
              <a:t>sponsor@cncf.io</a:t>
            </a:r>
            <a:endParaRPr sz="2300" b="1" dirty="0">
              <a:solidFill>
                <a:srgbClr val="FFFFFF"/>
              </a:solidFill>
            </a:endParaRPr>
          </a:p>
          <a:p>
            <a:pPr marL="0" lvl="0" indent="0" algn="ctr" rtl="0">
              <a:lnSpc>
                <a:spcPct val="115000"/>
              </a:lnSpc>
              <a:spcBef>
                <a:spcPts val="0"/>
              </a:spcBef>
              <a:spcAft>
                <a:spcPts val="0"/>
              </a:spcAft>
              <a:buNone/>
            </a:pPr>
            <a:r>
              <a:rPr lang="zh-CN" altLang="en-US" sz="2300" b="1" dirty="0">
                <a:solidFill>
                  <a:srgbClr val="FFFFFF"/>
                </a:solidFill>
              </a:rPr>
              <a:t>会员</a:t>
            </a:r>
            <a:r>
              <a:rPr lang="en-US" sz="2300" b="1" dirty="0">
                <a:solidFill>
                  <a:srgbClr val="FFFFFF"/>
                </a:solidFill>
              </a:rPr>
              <a:t>: </a:t>
            </a:r>
            <a:r>
              <a:rPr lang="en-US" sz="2300" b="1" u="sng" dirty="0">
                <a:solidFill>
                  <a:srgbClr val="FFFFFF"/>
                </a:solidFill>
                <a:hlinkClick r:id="rId7">
                  <a:extLst>
                    <a:ext uri="{A12FA001-AC4F-418D-AE19-62706E023703}">
                      <ahyp:hlinkClr xmlns:ahyp="http://schemas.microsoft.com/office/drawing/2018/hyperlinkcolor" val="tx"/>
                    </a:ext>
                  </a:extLst>
                </a:hlinkClick>
              </a:rPr>
              <a:t>memberships@cncf.io</a:t>
            </a:r>
            <a:endParaRPr sz="2300" b="1" dirty="0">
              <a:solidFill>
                <a:srgbClr val="FFFFFF"/>
              </a:solidFill>
            </a:endParaRPr>
          </a:p>
          <a:p>
            <a:pPr marL="0" lvl="0" indent="0" algn="ctr" rtl="0">
              <a:lnSpc>
                <a:spcPct val="115000"/>
              </a:lnSpc>
              <a:spcBef>
                <a:spcPts val="0"/>
              </a:spcBef>
              <a:spcAft>
                <a:spcPts val="0"/>
              </a:spcAft>
              <a:buNone/>
            </a:pPr>
            <a:endParaRPr sz="2300" b="1" dirty="0">
              <a:solidFill>
                <a:srgbClr val="FFFFFF"/>
              </a:solidFill>
            </a:endParaRPr>
          </a:p>
          <a:p>
            <a:pPr marL="0" lvl="0" indent="0" algn="ctr" rtl="0">
              <a:lnSpc>
                <a:spcPct val="115000"/>
              </a:lnSpc>
              <a:spcBef>
                <a:spcPts val="0"/>
              </a:spcBef>
              <a:spcAft>
                <a:spcPts val="0"/>
              </a:spcAft>
              <a:buNone/>
            </a:pPr>
            <a:r>
              <a:rPr lang="zh-CN" altLang="en-US" b="1" dirty="0">
                <a:solidFill>
                  <a:srgbClr val="FFFFFF"/>
                </a:solidFill>
              </a:rPr>
              <a:t>本演示文稿链接</a:t>
            </a:r>
            <a:r>
              <a:rPr lang="en-US" b="1" dirty="0">
                <a:solidFill>
                  <a:srgbClr val="FFFFFF"/>
                </a:solidFill>
              </a:rPr>
              <a:t>: </a:t>
            </a:r>
            <a:r>
              <a:rPr lang="en-US" b="1" u="sng" dirty="0">
                <a:solidFill>
                  <a:srgbClr val="FFFFFF"/>
                </a:solidFill>
                <a:hlinkClick r:id="rId8">
                  <a:extLst>
                    <a:ext uri="{A12FA001-AC4F-418D-AE19-62706E023703}">
                      <ahyp:hlinkClr xmlns:ahyp="http://schemas.microsoft.com/office/drawing/2018/hyperlinkcolor" val="tx"/>
                    </a:ext>
                  </a:extLst>
                </a:hlinkClick>
              </a:rPr>
              <a:t>https://github.com/cncf/presentations</a:t>
            </a:r>
            <a:endParaRPr b="1" dirty="0">
              <a:solidFill>
                <a:srgbClr val="FFFFFF"/>
              </a:solidFill>
            </a:endParaRPr>
          </a:p>
          <a:p>
            <a:pPr marL="0" lvl="0" indent="0" algn="ctr" rtl="0">
              <a:lnSpc>
                <a:spcPct val="115000"/>
              </a:lnSpc>
              <a:spcBef>
                <a:spcPts val="0"/>
              </a:spcBef>
              <a:spcAft>
                <a:spcPts val="0"/>
              </a:spcAft>
              <a:buNone/>
            </a:pPr>
            <a:endParaRPr sz="2400" b="1" dirty="0">
              <a:solidFill>
                <a:srgbClr val="FFFFFF"/>
              </a:solidFill>
            </a:endParaRPr>
          </a:p>
          <a:p>
            <a:pPr marL="0" lvl="0" indent="0" algn="ctr" rtl="0">
              <a:lnSpc>
                <a:spcPct val="115000"/>
              </a:lnSpc>
              <a:spcBef>
                <a:spcPts val="0"/>
              </a:spcBef>
              <a:spcAft>
                <a:spcPts val="0"/>
              </a:spcAft>
              <a:buNone/>
            </a:pPr>
            <a:r>
              <a:rPr lang="en-US" sz="2400" b="1" dirty="0">
                <a:solidFill>
                  <a:srgbClr val="FFFFFF"/>
                </a:solidFill>
              </a:rPr>
              <a:t> </a:t>
            </a:r>
            <a:endParaRPr sz="2400" b="1"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4"/>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zh-CN" altLang="en-US" dirty="0"/>
              <a:t>附件</a:t>
            </a:r>
            <a:endParaRPr dirty="0"/>
          </a:p>
        </p:txBody>
      </p:sp>
      <p:sp>
        <p:nvSpPr>
          <p:cNvPr id="1188" name="Google Shape;1188;p64"/>
          <p:cNvSpPr txBox="1">
            <a:spLocks noGrp="1"/>
          </p:cNvSpPr>
          <p:nvPr>
            <p:ph type="subTitle" idx="1"/>
          </p:nvPr>
        </p:nvSpPr>
        <p:spPr>
          <a:xfrm>
            <a:off x="623850" y="2665575"/>
            <a:ext cx="68382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4294967295"/>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4294967295"/>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1224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zh-CN" altLang="en-US" dirty="0"/>
              <a:t>云原生计算基金会</a:t>
            </a:r>
            <a:endParaRPr i="0" u="none" strike="noStrike" cap="none" dirty="0"/>
          </a:p>
        </p:txBody>
      </p:sp>
      <p:cxnSp>
        <p:nvCxnSpPr>
          <p:cNvPr id="132" name="Google Shape;132;p22"/>
          <p:cNvCxnSpPr/>
          <p:nvPr/>
        </p:nvCxnSpPr>
        <p:spPr>
          <a:xfrm>
            <a:off x="4550094" y="1970524"/>
            <a:ext cx="0" cy="0"/>
          </a:xfrm>
          <a:prstGeom prst="straightConnector1">
            <a:avLst/>
          </a:prstGeom>
          <a:noFill/>
          <a:ln w="9525" cap="flat" cmpd="sng">
            <a:solidFill>
              <a:srgbClr val="595959"/>
            </a:solidFill>
            <a:prstDash val="solid"/>
            <a:round/>
            <a:headEnd type="none" w="med" len="med"/>
            <a:tailEnd type="none" w="med" len="med"/>
          </a:ln>
        </p:spPr>
      </p:cxnSp>
      <p:cxnSp>
        <p:nvCxnSpPr>
          <p:cNvPr id="133" name="Google Shape;133;p22"/>
          <p:cNvCxnSpPr/>
          <p:nvPr/>
        </p:nvCxnSpPr>
        <p:spPr>
          <a:xfrm>
            <a:off x="4592927" y="1970524"/>
            <a:ext cx="0" cy="0"/>
          </a:xfrm>
          <a:prstGeom prst="straightConnector1">
            <a:avLst/>
          </a:prstGeom>
          <a:noFill/>
          <a:ln w="9525" cap="flat" cmpd="sng">
            <a:solidFill>
              <a:srgbClr val="595959"/>
            </a:solidFill>
            <a:prstDash val="solid"/>
            <a:round/>
            <a:headEnd type="none" w="med" len="med"/>
            <a:tailEnd type="none" w="med" len="med"/>
          </a:ln>
        </p:spPr>
      </p:cxnSp>
      <p:grpSp>
        <p:nvGrpSpPr>
          <p:cNvPr id="134" name="Google Shape;134;p22"/>
          <p:cNvGrpSpPr/>
          <p:nvPr/>
        </p:nvGrpSpPr>
        <p:grpSpPr>
          <a:xfrm>
            <a:off x="5326229" y="1627687"/>
            <a:ext cx="594300" cy="852787"/>
            <a:chOff x="7698193" y="1705238"/>
            <a:chExt cx="594300" cy="852787"/>
          </a:xfrm>
        </p:grpSpPr>
        <p:sp>
          <p:nvSpPr>
            <p:cNvPr id="135" name="Google Shape;135;p22"/>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136" name="Google Shape;136;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137" name="Google Shape;137;p22"/>
          <p:cNvGrpSpPr/>
          <p:nvPr/>
        </p:nvGrpSpPr>
        <p:grpSpPr>
          <a:xfrm>
            <a:off x="6925481" y="1610518"/>
            <a:ext cx="499800" cy="887125"/>
            <a:chOff x="3778168" y="2551500"/>
            <a:chExt cx="499800" cy="887125"/>
          </a:xfrm>
        </p:grpSpPr>
        <p:pic>
          <p:nvPicPr>
            <p:cNvPr id="138" name="Google Shape;138;p2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139" name="Google Shape;139;p22"/>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140" name="Google Shape;140;p22"/>
          <p:cNvGrpSpPr/>
          <p:nvPr/>
        </p:nvGrpSpPr>
        <p:grpSpPr>
          <a:xfrm>
            <a:off x="500195" y="1653137"/>
            <a:ext cx="640048" cy="801886"/>
            <a:chOff x="688203" y="1783576"/>
            <a:chExt cx="731400" cy="801886"/>
          </a:xfrm>
        </p:grpSpPr>
        <p:sp>
          <p:nvSpPr>
            <p:cNvPr id="141" name="Google Shape;141;p22"/>
            <p:cNvSpPr txBox="1"/>
            <p:nvPr/>
          </p:nvSpPr>
          <p:spPr>
            <a:xfrm>
              <a:off x="68820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服务发现</a:t>
              </a:r>
              <a:endParaRPr lang="zh-CN" altLang="en-US" sz="700" dirty="0"/>
            </a:p>
          </p:txBody>
        </p:sp>
        <p:pic>
          <p:nvPicPr>
            <p:cNvPr id="142" name="Google Shape;142;p2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3866" y="1783576"/>
              <a:ext cx="640075" cy="486717"/>
            </a:xfrm>
            <a:prstGeom prst="rect">
              <a:avLst/>
            </a:prstGeom>
            <a:noFill/>
            <a:ln>
              <a:noFill/>
            </a:ln>
          </p:spPr>
        </p:pic>
      </p:grpSp>
      <p:grpSp>
        <p:nvGrpSpPr>
          <p:cNvPr id="143" name="Google Shape;143;p22"/>
          <p:cNvGrpSpPr/>
          <p:nvPr/>
        </p:nvGrpSpPr>
        <p:grpSpPr>
          <a:xfrm>
            <a:off x="3426786" y="1605993"/>
            <a:ext cx="666305" cy="896173"/>
            <a:chOff x="3676320" y="1689289"/>
            <a:chExt cx="731400" cy="896173"/>
          </a:xfrm>
        </p:grpSpPr>
        <p:pic>
          <p:nvPicPr>
            <p:cNvPr id="144" name="Google Shape;144;p22"/>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762870" y="1689289"/>
              <a:ext cx="558301" cy="581004"/>
            </a:xfrm>
            <a:prstGeom prst="rect">
              <a:avLst/>
            </a:prstGeom>
            <a:noFill/>
            <a:ln>
              <a:noFill/>
            </a:ln>
          </p:spPr>
        </p:pic>
        <p:sp>
          <p:nvSpPr>
            <p:cNvPr id="145" name="Google Shape;145;p22"/>
            <p:cNvSpPr txBox="1"/>
            <p:nvPr/>
          </p:nvSpPr>
          <p:spPr>
            <a:xfrm>
              <a:off x="367632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数据包管理</a:t>
              </a:r>
              <a:endParaRPr lang="zh-CN" altLang="en-US" sz="600" dirty="0"/>
            </a:p>
          </p:txBody>
        </p:sp>
      </p:grpSp>
      <p:grpSp>
        <p:nvGrpSpPr>
          <p:cNvPr id="146" name="Google Shape;146;p22"/>
          <p:cNvGrpSpPr/>
          <p:nvPr/>
        </p:nvGrpSpPr>
        <p:grpSpPr>
          <a:xfrm>
            <a:off x="5034098" y="4007325"/>
            <a:ext cx="791550" cy="871225"/>
            <a:chOff x="4954625" y="4007325"/>
            <a:chExt cx="791550" cy="871225"/>
          </a:xfrm>
        </p:grpSpPr>
        <p:sp>
          <p:nvSpPr>
            <p:cNvPr id="147" name="Google Shape;147;p22"/>
            <p:cNvSpPr txBox="1"/>
            <p:nvPr/>
          </p:nvSpPr>
          <p:spPr>
            <a:xfrm>
              <a:off x="4956850" y="4512850"/>
              <a:ext cx="7188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可观测性框架</a:t>
              </a:r>
              <a:r>
                <a:rPr lang="en-US" altLang="zh-CN" sz="700" dirty="0">
                  <a:solidFill>
                    <a:srgbClr val="606060"/>
                  </a:solidFill>
                  <a:highlight>
                    <a:srgbClr val="FFFFFF"/>
                  </a:highlight>
                </a:rPr>
                <a:t>’</a:t>
              </a:r>
              <a:endParaRPr sz="700" dirty="0"/>
            </a:p>
          </p:txBody>
        </p:sp>
        <p:pic>
          <p:nvPicPr>
            <p:cNvPr id="148" name="Google Shape;148;p22"/>
            <p:cNvPicPr preferRelativeResize="0"/>
            <p:nvPr/>
          </p:nvPicPr>
          <p:blipFill rotWithShape="1">
            <a:blip r:embed="rId7" cstate="screen">
              <a:alphaModFix/>
              <a:extLst>
                <a:ext uri="{28A0092B-C50C-407E-A947-70E740481C1C}">
                  <a14:useLocalDpi xmlns:a14="http://schemas.microsoft.com/office/drawing/2010/main"/>
                </a:ext>
              </a:extLst>
            </a:blip>
            <a:srcRect t="-5327" r="-4657" b="-2292"/>
            <a:stretch/>
          </p:blipFill>
          <p:spPr>
            <a:xfrm>
              <a:off x="4954625" y="4007325"/>
              <a:ext cx="791550" cy="476099"/>
            </a:xfrm>
            <a:prstGeom prst="rect">
              <a:avLst/>
            </a:prstGeom>
            <a:noFill/>
            <a:ln>
              <a:noFill/>
            </a:ln>
          </p:spPr>
        </p:pic>
      </p:grpSp>
      <p:grpSp>
        <p:nvGrpSpPr>
          <p:cNvPr id="149" name="Google Shape;149;p22"/>
          <p:cNvGrpSpPr/>
          <p:nvPr/>
        </p:nvGrpSpPr>
        <p:grpSpPr>
          <a:xfrm>
            <a:off x="3516529" y="4112578"/>
            <a:ext cx="621900" cy="684329"/>
            <a:chOff x="6490324" y="1721296"/>
            <a:chExt cx="621900" cy="684329"/>
          </a:xfrm>
        </p:grpSpPr>
        <p:sp>
          <p:nvSpPr>
            <p:cNvPr id="150" name="Google Shape;150;p22"/>
            <p:cNvSpPr txBox="1"/>
            <p:nvPr/>
          </p:nvSpPr>
          <p:spPr>
            <a:xfrm>
              <a:off x="6490324" y="2039925"/>
              <a:ext cx="6219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消息传递</a:t>
              </a:r>
              <a:endParaRPr lang="zh-CN" altLang="en-US" sz="700" dirty="0"/>
            </a:p>
          </p:txBody>
        </p:sp>
        <p:pic>
          <p:nvPicPr>
            <p:cNvPr id="151" name="Google Shape;151;p22"/>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6522123" y="1721296"/>
              <a:ext cx="558302" cy="143556"/>
            </a:xfrm>
            <a:prstGeom prst="rect">
              <a:avLst/>
            </a:prstGeom>
            <a:noFill/>
            <a:ln>
              <a:noFill/>
            </a:ln>
          </p:spPr>
        </p:pic>
      </p:grpSp>
      <p:grpSp>
        <p:nvGrpSpPr>
          <p:cNvPr id="152" name="Google Shape;152;p22"/>
          <p:cNvGrpSpPr/>
          <p:nvPr/>
        </p:nvGrpSpPr>
        <p:grpSpPr>
          <a:xfrm>
            <a:off x="4046736" y="1524010"/>
            <a:ext cx="640048" cy="1060139"/>
            <a:chOff x="4439760" y="1525324"/>
            <a:chExt cx="731400" cy="1060139"/>
          </a:xfrm>
        </p:grpSpPr>
        <p:sp>
          <p:nvSpPr>
            <p:cNvPr id="153" name="Google Shape;153;p22"/>
            <p:cNvSpPr txBox="1"/>
            <p:nvPr/>
          </p:nvSpPr>
          <p:spPr>
            <a:xfrm>
              <a:off x="4439760"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分布式追踪</a:t>
              </a:r>
              <a:endParaRPr lang="zh-CN" altLang="en-US" sz="700" dirty="0"/>
            </a:p>
          </p:txBody>
        </p:sp>
        <p:pic>
          <p:nvPicPr>
            <p:cNvPr id="154" name="Google Shape;154;p2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472310" y="1525324"/>
              <a:ext cx="666300" cy="744969"/>
            </a:xfrm>
            <a:prstGeom prst="rect">
              <a:avLst/>
            </a:prstGeom>
            <a:noFill/>
            <a:ln>
              <a:noFill/>
            </a:ln>
          </p:spPr>
        </p:pic>
      </p:grpSp>
      <p:grpSp>
        <p:nvGrpSpPr>
          <p:cNvPr id="155" name="Google Shape;155;p22"/>
          <p:cNvGrpSpPr/>
          <p:nvPr/>
        </p:nvGrpSpPr>
        <p:grpSpPr>
          <a:xfrm>
            <a:off x="7931659" y="1605105"/>
            <a:ext cx="621909" cy="897949"/>
            <a:chOff x="7516618" y="1687513"/>
            <a:chExt cx="731400" cy="897949"/>
          </a:xfrm>
        </p:grpSpPr>
        <p:sp>
          <p:nvSpPr>
            <p:cNvPr id="156" name="Google Shape;156;p22"/>
            <p:cNvSpPr txBox="1"/>
            <p:nvPr/>
          </p:nvSpPr>
          <p:spPr>
            <a:xfrm>
              <a:off x="751661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软件更新规范</a:t>
              </a:r>
              <a:endParaRPr lang="zh-CN" altLang="en-US" sz="700" dirty="0"/>
            </a:p>
          </p:txBody>
        </p:sp>
        <p:pic>
          <p:nvPicPr>
            <p:cNvPr id="157" name="Google Shape;157;p22"/>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656171" y="1687513"/>
              <a:ext cx="452293" cy="582780"/>
            </a:xfrm>
            <a:prstGeom prst="rect">
              <a:avLst/>
            </a:prstGeom>
            <a:noFill/>
            <a:ln>
              <a:noFill/>
            </a:ln>
          </p:spPr>
        </p:pic>
      </p:grpSp>
      <p:grpSp>
        <p:nvGrpSpPr>
          <p:cNvPr id="158" name="Google Shape;158;p22"/>
          <p:cNvGrpSpPr/>
          <p:nvPr/>
        </p:nvGrpSpPr>
        <p:grpSpPr>
          <a:xfrm>
            <a:off x="4307113" y="4003191"/>
            <a:ext cx="558300" cy="903102"/>
            <a:chOff x="6196995" y="1654923"/>
            <a:chExt cx="558300" cy="903102"/>
          </a:xfrm>
        </p:grpSpPr>
        <p:sp>
          <p:nvSpPr>
            <p:cNvPr id="159" name="Google Shape;159;p22"/>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160" name="Google Shape;160;p22"/>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161" name="Google Shape;161;p22"/>
          <p:cNvGrpSpPr/>
          <p:nvPr/>
        </p:nvGrpSpPr>
        <p:grpSpPr>
          <a:xfrm>
            <a:off x="3372646" y="3165465"/>
            <a:ext cx="794274" cy="905820"/>
            <a:chOff x="5348860" y="1652205"/>
            <a:chExt cx="718800" cy="905820"/>
          </a:xfrm>
        </p:grpSpPr>
        <p:sp>
          <p:nvSpPr>
            <p:cNvPr id="162" name="Google Shape;162;p22"/>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r>
                <a:rPr lang="en-US" altLang="zh-CN" sz="700" dirty="0">
                  <a:solidFill>
                    <a:srgbClr val="606060"/>
                  </a:solidFill>
                  <a:highlight>
                    <a:srgbClr val="FFFFFF"/>
                  </a:highlight>
                </a:rPr>
                <a:t>API</a:t>
              </a:r>
              <a:endParaRPr lang="zh-CN" altLang="en-US" sz="700" dirty="0"/>
            </a:p>
          </p:txBody>
        </p:sp>
        <p:pic>
          <p:nvPicPr>
            <p:cNvPr id="163" name="Google Shape;163;p2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164" name="Google Shape;164;p22"/>
          <p:cNvGrpSpPr/>
          <p:nvPr/>
        </p:nvGrpSpPr>
        <p:grpSpPr>
          <a:xfrm>
            <a:off x="4633495" y="1625452"/>
            <a:ext cx="718807" cy="857256"/>
            <a:chOff x="5282124" y="1728207"/>
            <a:chExt cx="766400" cy="857256"/>
          </a:xfrm>
        </p:grpSpPr>
        <p:sp>
          <p:nvSpPr>
            <p:cNvPr id="165" name="Google Shape;165;p22"/>
            <p:cNvSpPr txBox="1"/>
            <p:nvPr/>
          </p:nvSpPr>
          <p:spPr>
            <a:xfrm>
              <a:off x="5299624"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600" dirty="0">
                  <a:solidFill>
                    <a:srgbClr val="606060"/>
                  </a:solidFill>
                  <a:highlight>
                    <a:srgbClr val="FFFFFF"/>
                  </a:highlight>
                </a:rPr>
                <a:t>编排</a:t>
              </a:r>
              <a:endParaRPr lang="zh-CN" altLang="en-US" sz="600" dirty="0"/>
            </a:p>
          </p:txBody>
        </p:sp>
        <p:pic>
          <p:nvPicPr>
            <p:cNvPr id="166" name="Google Shape;166;p22"/>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5282124" y="1728207"/>
              <a:ext cx="766400" cy="542086"/>
            </a:xfrm>
            <a:prstGeom prst="rect">
              <a:avLst/>
            </a:prstGeom>
            <a:noFill/>
            <a:ln>
              <a:noFill/>
            </a:ln>
          </p:spPr>
        </p:pic>
      </p:grpSp>
      <p:grpSp>
        <p:nvGrpSpPr>
          <p:cNvPr id="167" name="Google Shape;167;p22"/>
          <p:cNvGrpSpPr/>
          <p:nvPr/>
        </p:nvGrpSpPr>
        <p:grpSpPr>
          <a:xfrm>
            <a:off x="6372746" y="1620466"/>
            <a:ext cx="599090" cy="867228"/>
            <a:chOff x="6117839" y="1718235"/>
            <a:chExt cx="731400" cy="867228"/>
          </a:xfrm>
        </p:grpSpPr>
        <p:sp>
          <p:nvSpPr>
            <p:cNvPr id="168" name="Google Shape;168;p22"/>
            <p:cNvSpPr txBox="1"/>
            <p:nvPr/>
          </p:nvSpPr>
          <p:spPr>
            <a:xfrm>
              <a:off x="6117839"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监控</a:t>
              </a:r>
              <a:endParaRPr lang="zh-CN" altLang="en-US" sz="700" dirty="0"/>
            </a:p>
          </p:txBody>
        </p:sp>
        <p:pic>
          <p:nvPicPr>
            <p:cNvPr id="169" name="Google Shape;169;p22"/>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6163501" y="1718235"/>
              <a:ext cx="640075" cy="552058"/>
            </a:xfrm>
            <a:prstGeom prst="rect">
              <a:avLst/>
            </a:prstGeom>
            <a:noFill/>
            <a:ln>
              <a:noFill/>
            </a:ln>
          </p:spPr>
        </p:pic>
      </p:grpSp>
      <p:grpSp>
        <p:nvGrpSpPr>
          <p:cNvPr id="170" name="Google Shape;170;p22"/>
          <p:cNvGrpSpPr/>
          <p:nvPr/>
        </p:nvGrpSpPr>
        <p:grpSpPr>
          <a:xfrm>
            <a:off x="2855475" y="1618732"/>
            <a:ext cx="617667" cy="870696"/>
            <a:chOff x="3022681" y="1714767"/>
            <a:chExt cx="731400" cy="870696"/>
          </a:xfrm>
        </p:grpSpPr>
        <p:pic>
          <p:nvPicPr>
            <p:cNvPr id="171" name="Google Shape;171;p22"/>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3163627" y="1714767"/>
              <a:ext cx="449508" cy="555526"/>
            </a:xfrm>
            <a:prstGeom prst="rect">
              <a:avLst/>
            </a:prstGeom>
            <a:noFill/>
            <a:ln>
              <a:noFill/>
            </a:ln>
          </p:spPr>
        </p:pic>
        <p:sp>
          <p:nvSpPr>
            <p:cNvPr id="172" name="Google Shape;172;p22"/>
            <p:cNvSpPr txBox="1"/>
            <p:nvPr/>
          </p:nvSpPr>
          <p:spPr>
            <a:xfrm>
              <a:off x="3022681" y="2311263"/>
              <a:ext cx="731400" cy="2742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仓库</a:t>
              </a:r>
              <a:endParaRPr lang="zh-CN" altLang="en-US" sz="700" dirty="0"/>
            </a:p>
          </p:txBody>
        </p:sp>
      </p:grpSp>
      <p:grpSp>
        <p:nvGrpSpPr>
          <p:cNvPr id="173" name="Google Shape;173;p22"/>
          <p:cNvGrpSpPr/>
          <p:nvPr/>
        </p:nvGrpSpPr>
        <p:grpSpPr>
          <a:xfrm>
            <a:off x="1687580" y="1629786"/>
            <a:ext cx="594300" cy="848588"/>
            <a:chOff x="4971855" y="2590037"/>
            <a:chExt cx="594300" cy="848588"/>
          </a:xfrm>
        </p:grpSpPr>
        <p:pic>
          <p:nvPicPr>
            <p:cNvPr id="174" name="Google Shape;174;p22"/>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75" name="Google Shape;175;p22"/>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76" name="Google Shape;176;p22"/>
          <p:cNvGrpSpPr/>
          <p:nvPr/>
        </p:nvGrpSpPr>
        <p:grpSpPr>
          <a:xfrm>
            <a:off x="5874173" y="1656976"/>
            <a:ext cx="558277" cy="871692"/>
            <a:chOff x="5711049" y="2566933"/>
            <a:chExt cx="617700" cy="871692"/>
          </a:xfrm>
        </p:grpSpPr>
        <p:pic>
          <p:nvPicPr>
            <p:cNvPr id="177" name="Google Shape;177;p22"/>
            <p:cNvPicPr preferRelativeResize="0"/>
            <p:nvPr/>
          </p:nvPicPr>
          <p:blipFill>
            <a:blip r:embed="rId17">
              <a:alphaModFix/>
            </a:blip>
            <a:stretch>
              <a:fillRect/>
            </a:stretch>
          </p:blipFill>
          <p:spPr>
            <a:xfrm>
              <a:off x="5711049" y="2566933"/>
              <a:ext cx="617700" cy="548208"/>
            </a:xfrm>
            <a:prstGeom prst="rect">
              <a:avLst/>
            </a:prstGeom>
            <a:noFill/>
            <a:ln>
              <a:noFill/>
            </a:ln>
          </p:spPr>
        </p:pic>
        <p:sp>
          <p:nvSpPr>
            <p:cNvPr id="178" name="Google Shape;178;p22"/>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79" name="Google Shape;179;p22"/>
          <p:cNvGrpSpPr/>
          <p:nvPr/>
        </p:nvGrpSpPr>
        <p:grpSpPr>
          <a:xfrm>
            <a:off x="5584217" y="3141928"/>
            <a:ext cx="656701" cy="789693"/>
            <a:chOff x="620293" y="3946025"/>
            <a:chExt cx="594300" cy="789693"/>
          </a:xfrm>
        </p:grpSpPr>
        <p:pic>
          <p:nvPicPr>
            <p:cNvPr id="180" name="Google Shape;180;p22"/>
            <p:cNvPicPr preferRelativeResize="0"/>
            <p:nvPr/>
          </p:nvPicPr>
          <p:blipFill>
            <a:blip r:embed="rId18" cstate="screen">
              <a:alphaModFix/>
              <a:extLst>
                <a:ext uri="{28A0092B-C50C-407E-A947-70E740481C1C}">
                  <a14:useLocalDpi xmlns:a14="http://schemas.microsoft.com/office/drawing/2010/main"/>
                </a:ext>
              </a:extLst>
            </a:blip>
            <a:stretch>
              <a:fillRect/>
            </a:stretch>
          </p:blipFill>
          <p:spPr>
            <a:xfrm>
              <a:off x="695893" y="3946025"/>
              <a:ext cx="443100" cy="443100"/>
            </a:xfrm>
            <a:prstGeom prst="rect">
              <a:avLst/>
            </a:prstGeom>
            <a:noFill/>
            <a:ln>
              <a:noFill/>
            </a:ln>
          </p:spPr>
        </p:pic>
        <p:sp>
          <p:nvSpPr>
            <p:cNvPr id="181" name="Google Shape;181;p22"/>
            <p:cNvSpPr txBox="1"/>
            <p:nvPr/>
          </p:nvSpPr>
          <p:spPr>
            <a:xfrm>
              <a:off x="620293" y="4370018"/>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容器运行时间</a:t>
              </a:r>
            </a:p>
          </p:txBody>
        </p:sp>
      </p:grpSp>
      <p:grpSp>
        <p:nvGrpSpPr>
          <p:cNvPr id="182" name="Google Shape;182;p22"/>
          <p:cNvGrpSpPr/>
          <p:nvPr/>
        </p:nvGrpSpPr>
        <p:grpSpPr>
          <a:xfrm>
            <a:off x="-66415" y="1618249"/>
            <a:ext cx="617667" cy="871662"/>
            <a:chOff x="-89937" y="1685079"/>
            <a:chExt cx="731400" cy="900384"/>
          </a:xfrm>
        </p:grpSpPr>
        <p:pic>
          <p:nvPicPr>
            <p:cNvPr id="183" name="Google Shape;183;p22"/>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100199" y="1685079"/>
              <a:ext cx="351129" cy="585215"/>
            </a:xfrm>
            <a:prstGeom prst="rect">
              <a:avLst/>
            </a:prstGeom>
            <a:noFill/>
            <a:ln>
              <a:noFill/>
            </a:ln>
          </p:spPr>
        </p:pic>
        <p:sp>
          <p:nvSpPr>
            <p:cNvPr id="184" name="Google Shape;184;p22"/>
            <p:cNvSpPr txBox="1"/>
            <p:nvPr/>
          </p:nvSpPr>
          <p:spPr>
            <a:xfrm>
              <a:off x="-8993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容器运行时间</a:t>
              </a:r>
              <a:endParaRPr lang="zh-CN" altLang="en-US" sz="700" dirty="0"/>
            </a:p>
          </p:txBody>
        </p:sp>
      </p:grpSp>
      <p:grpSp>
        <p:nvGrpSpPr>
          <p:cNvPr id="185" name="Google Shape;185;p22"/>
          <p:cNvGrpSpPr/>
          <p:nvPr/>
        </p:nvGrpSpPr>
        <p:grpSpPr>
          <a:xfrm>
            <a:off x="2235525" y="1593486"/>
            <a:ext cx="666305" cy="921188"/>
            <a:chOff x="2251247" y="1664275"/>
            <a:chExt cx="731400" cy="921188"/>
          </a:xfrm>
        </p:grpSpPr>
        <p:pic>
          <p:nvPicPr>
            <p:cNvPr id="186" name="Google Shape;186;p2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257517" y="1664275"/>
              <a:ext cx="718859" cy="606019"/>
            </a:xfrm>
            <a:prstGeom prst="rect">
              <a:avLst/>
            </a:prstGeom>
            <a:noFill/>
            <a:ln>
              <a:noFill/>
            </a:ln>
          </p:spPr>
        </p:pic>
        <p:sp>
          <p:nvSpPr>
            <p:cNvPr id="187" name="Google Shape;187;p22"/>
            <p:cNvSpPr txBox="1"/>
            <p:nvPr/>
          </p:nvSpPr>
          <p:spPr>
            <a:xfrm>
              <a:off x="2251247"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rPr>
                <a:t>日志</a:t>
              </a:r>
              <a:endParaRPr lang="zh-CN" altLang="en-US" sz="700" dirty="0"/>
            </a:p>
          </p:txBody>
        </p:sp>
      </p:grpSp>
      <p:grpSp>
        <p:nvGrpSpPr>
          <p:cNvPr id="188" name="Google Shape;188;p22"/>
          <p:cNvGrpSpPr/>
          <p:nvPr/>
        </p:nvGrpSpPr>
        <p:grpSpPr>
          <a:xfrm>
            <a:off x="913775" y="4066803"/>
            <a:ext cx="831300" cy="712124"/>
            <a:chOff x="1168975" y="3039326"/>
            <a:chExt cx="831300" cy="712124"/>
          </a:xfrm>
        </p:grpSpPr>
        <p:sp>
          <p:nvSpPr>
            <p:cNvPr id="189" name="Google Shape;189;p22"/>
            <p:cNvSpPr txBox="1"/>
            <p:nvPr/>
          </p:nvSpPr>
          <p:spPr>
            <a:xfrm>
              <a:off x="1168975" y="3385750"/>
              <a:ext cx="831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90" name="Google Shape;190;p22"/>
            <p:cNvPicPr preferRelativeResize="0"/>
            <p:nvPr/>
          </p:nvPicPr>
          <p:blipFill>
            <a:blip r:embed="rId21" cstate="screen">
              <a:alphaModFix/>
              <a:extLst>
                <a:ext uri="{28A0092B-C50C-407E-A947-70E740481C1C}">
                  <a14:useLocalDpi xmlns:a14="http://schemas.microsoft.com/office/drawing/2010/main"/>
                </a:ext>
              </a:extLst>
            </a:blip>
            <a:stretch>
              <a:fillRect/>
            </a:stretch>
          </p:blipFill>
          <p:spPr>
            <a:xfrm>
              <a:off x="1333225" y="3039326"/>
              <a:ext cx="502800" cy="209500"/>
            </a:xfrm>
            <a:prstGeom prst="rect">
              <a:avLst/>
            </a:prstGeom>
            <a:noFill/>
            <a:ln>
              <a:noFill/>
            </a:ln>
          </p:spPr>
        </p:pic>
      </p:grpSp>
      <p:grpSp>
        <p:nvGrpSpPr>
          <p:cNvPr id="191" name="Google Shape;191;p22"/>
          <p:cNvGrpSpPr/>
          <p:nvPr/>
        </p:nvGrpSpPr>
        <p:grpSpPr>
          <a:xfrm>
            <a:off x="8507213" y="1612709"/>
            <a:ext cx="666305" cy="882742"/>
            <a:chOff x="8442058" y="1702720"/>
            <a:chExt cx="731400" cy="882742"/>
          </a:xfrm>
        </p:grpSpPr>
        <p:sp>
          <p:nvSpPr>
            <p:cNvPr id="192" name="Google Shape;192;p22"/>
            <p:cNvSpPr txBox="1"/>
            <p:nvPr/>
          </p:nvSpPr>
          <p:spPr>
            <a:xfrm>
              <a:off x="844205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434343"/>
                  </a:solidFill>
                </a:rPr>
                <a:t>存贮</a:t>
              </a:r>
            </a:p>
          </p:txBody>
        </p:sp>
        <p:pic>
          <p:nvPicPr>
            <p:cNvPr id="193" name="Google Shape;193;p22"/>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554245" y="1702720"/>
              <a:ext cx="507025" cy="567573"/>
            </a:xfrm>
            <a:prstGeom prst="rect">
              <a:avLst/>
            </a:prstGeom>
            <a:noFill/>
            <a:ln>
              <a:noFill/>
            </a:ln>
          </p:spPr>
        </p:pic>
      </p:grpSp>
      <p:grpSp>
        <p:nvGrpSpPr>
          <p:cNvPr id="194" name="Google Shape;194;p22"/>
          <p:cNvGrpSpPr/>
          <p:nvPr/>
        </p:nvGrpSpPr>
        <p:grpSpPr>
          <a:xfrm>
            <a:off x="2638398" y="3208581"/>
            <a:ext cx="736263" cy="821710"/>
            <a:chOff x="7736329" y="2616915"/>
            <a:chExt cx="666302" cy="821710"/>
          </a:xfrm>
        </p:grpSpPr>
        <p:sp>
          <p:nvSpPr>
            <p:cNvPr id="195" name="Google Shape;195;p22"/>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96" name="Google Shape;196;p22"/>
            <p:cNvPicPr preferRelativeResize="0"/>
            <p:nvPr/>
          </p:nvPicPr>
          <p:blipFill>
            <a:blip r:embed="rId23" cstate="screen">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grpSp>
        <p:nvGrpSpPr>
          <p:cNvPr id="197" name="Google Shape;197;p22"/>
          <p:cNvGrpSpPr/>
          <p:nvPr/>
        </p:nvGrpSpPr>
        <p:grpSpPr>
          <a:xfrm>
            <a:off x="8483159" y="3116366"/>
            <a:ext cx="662005" cy="869235"/>
            <a:chOff x="4370625" y="4027390"/>
            <a:chExt cx="599100" cy="869235"/>
          </a:xfrm>
        </p:grpSpPr>
        <p:pic>
          <p:nvPicPr>
            <p:cNvPr id="198" name="Google Shape;198;p22"/>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9" name="Google Shape;199;p2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容器安全</a:t>
              </a:r>
            </a:p>
          </p:txBody>
        </p:sp>
      </p:grpSp>
      <p:grpSp>
        <p:nvGrpSpPr>
          <p:cNvPr id="200" name="Google Shape;200;p22"/>
          <p:cNvGrpSpPr/>
          <p:nvPr/>
        </p:nvGrpSpPr>
        <p:grpSpPr>
          <a:xfrm>
            <a:off x="8617" y="3056603"/>
            <a:ext cx="778031" cy="928326"/>
            <a:chOff x="8440650" y="2558024"/>
            <a:chExt cx="704100" cy="928326"/>
          </a:xfrm>
        </p:grpSpPr>
        <p:pic>
          <p:nvPicPr>
            <p:cNvPr id="201" name="Google Shape;201;p22"/>
            <p:cNvPicPr preferRelativeResize="0"/>
            <p:nvPr/>
          </p:nvPicPr>
          <p:blipFill>
            <a:blip r:embed="rId25" cstate="screen">
              <a:alphaModFix/>
              <a:extLst>
                <a:ext uri="{28A0092B-C50C-407E-A947-70E740481C1C}">
                  <a14:useLocalDpi xmlns:a14="http://schemas.microsoft.com/office/drawing/2010/main"/>
                </a:ext>
              </a:extLst>
            </a:blip>
            <a:stretch>
              <a:fillRect/>
            </a:stretch>
          </p:blipFill>
          <p:spPr>
            <a:xfrm>
              <a:off x="8592887" y="2558024"/>
              <a:ext cx="399626" cy="585123"/>
            </a:xfrm>
            <a:prstGeom prst="rect">
              <a:avLst/>
            </a:prstGeom>
            <a:noFill/>
            <a:ln>
              <a:noFill/>
            </a:ln>
          </p:spPr>
        </p:pic>
        <p:sp>
          <p:nvSpPr>
            <p:cNvPr id="202" name="Google Shape;202;p22"/>
            <p:cNvSpPr txBox="1"/>
            <p:nvPr/>
          </p:nvSpPr>
          <p:spPr>
            <a:xfrm>
              <a:off x="8440650" y="3074750"/>
              <a:ext cx="704100" cy="4116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持续集成</a:t>
              </a:r>
              <a:r>
                <a:rPr lang="en-US" altLang="zh-CN" sz="700" dirty="0">
                  <a:solidFill>
                    <a:srgbClr val="606060"/>
                  </a:solidFill>
                  <a:highlight>
                    <a:srgbClr val="FFFFFF"/>
                  </a:highlight>
                </a:rPr>
                <a:t>&amp; </a:t>
              </a:r>
              <a:r>
                <a:rPr lang="zh-CN" altLang="en-US" sz="700" dirty="0">
                  <a:solidFill>
                    <a:srgbClr val="606060"/>
                  </a:solidFill>
                  <a:highlight>
                    <a:srgbClr val="FFFFFF"/>
                  </a:highlight>
                </a:rPr>
                <a:t>部署</a:t>
              </a:r>
            </a:p>
          </p:txBody>
        </p:sp>
      </p:grpSp>
      <p:grpSp>
        <p:nvGrpSpPr>
          <p:cNvPr id="203" name="Google Shape;203;p22"/>
          <p:cNvGrpSpPr/>
          <p:nvPr/>
        </p:nvGrpSpPr>
        <p:grpSpPr>
          <a:xfrm>
            <a:off x="6941263" y="3096728"/>
            <a:ext cx="736262" cy="818288"/>
            <a:chOff x="4086778" y="4078341"/>
            <a:chExt cx="666300" cy="818288"/>
          </a:xfrm>
        </p:grpSpPr>
        <p:sp>
          <p:nvSpPr>
            <p:cNvPr id="204" name="Google Shape;204;p22"/>
            <p:cNvSpPr txBox="1"/>
            <p:nvPr/>
          </p:nvSpPr>
          <p:spPr>
            <a:xfrm>
              <a:off x="4086778" y="4506928"/>
              <a:ext cx="666300" cy="389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图像分布</a:t>
              </a:r>
            </a:p>
          </p:txBody>
        </p:sp>
        <p:pic>
          <p:nvPicPr>
            <p:cNvPr id="205" name="Google Shape;205;p22"/>
            <p:cNvPicPr preferRelativeResize="0"/>
            <p:nvPr/>
          </p:nvPicPr>
          <p:blipFill>
            <a:blip r:embed="rId26" cstate="screen">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6" name="Google Shape;206;p22"/>
          <p:cNvGrpSpPr/>
          <p:nvPr/>
        </p:nvGrpSpPr>
        <p:grpSpPr>
          <a:xfrm>
            <a:off x="1093888" y="1585452"/>
            <a:ext cx="640048" cy="937257"/>
            <a:chOff x="1466343" y="1648206"/>
            <a:chExt cx="731400" cy="937257"/>
          </a:xfrm>
        </p:grpSpPr>
        <p:pic>
          <p:nvPicPr>
            <p:cNvPr id="207" name="Google Shape;207;p22"/>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1512005" y="1648206"/>
              <a:ext cx="640075" cy="622087"/>
            </a:xfrm>
            <a:prstGeom prst="rect">
              <a:avLst/>
            </a:prstGeom>
            <a:noFill/>
            <a:ln>
              <a:noFill/>
            </a:ln>
          </p:spPr>
        </p:pic>
        <p:sp>
          <p:nvSpPr>
            <p:cNvPr id="208" name="Google Shape;208;p22"/>
            <p:cNvSpPr txBox="1"/>
            <p:nvPr/>
          </p:nvSpPr>
          <p:spPr>
            <a:xfrm>
              <a:off x="1466343"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服务代理</a:t>
              </a:r>
            </a:p>
          </p:txBody>
        </p:sp>
      </p:grpSp>
      <p:grpSp>
        <p:nvGrpSpPr>
          <p:cNvPr id="209" name="Google Shape;209;p22"/>
          <p:cNvGrpSpPr/>
          <p:nvPr/>
        </p:nvGrpSpPr>
        <p:grpSpPr>
          <a:xfrm>
            <a:off x="7378925" y="1704680"/>
            <a:ext cx="599090" cy="698800"/>
            <a:chOff x="6862978" y="1886662"/>
            <a:chExt cx="731400" cy="698800"/>
          </a:xfrm>
        </p:grpSpPr>
        <p:sp>
          <p:nvSpPr>
            <p:cNvPr id="210" name="Google Shape;210;p22"/>
            <p:cNvSpPr txBox="1"/>
            <p:nvPr/>
          </p:nvSpPr>
          <p:spPr>
            <a:xfrm>
              <a:off x="6862978" y="2311263"/>
              <a:ext cx="731400" cy="274200"/>
            </a:xfrm>
            <a:prstGeom prst="rect">
              <a:avLst/>
            </a:prstGeom>
            <a:noFill/>
            <a:ln>
              <a:noFill/>
            </a:ln>
          </p:spPr>
          <p:txBody>
            <a:bodyPr spcFirstLastPara="1" wrap="square" lIns="91425" tIns="91425" rIns="91425" bIns="91425" anchor="ctr"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a:t>
              </a:r>
              <a:endParaRPr lang="en-US" altLang="zh-CN" sz="700" dirty="0">
                <a:solidFill>
                  <a:srgbClr val="606060"/>
                </a:solidFill>
                <a:highlight>
                  <a:srgbClr val="FFFFFF"/>
                </a:highlight>
              </a:endParaRPr>
            </a:p>
            <a:p>
              <a:pPr lvl="0" algn="ctr"/>
              <a:r>
                <a:rPr lang="zh-CN" altLang="en-US" sz="700" dirty="0">
                  <a:solidFill>
                    <a:srgbClr val="606060"/>
                  </a:solidFill>
                  <a:highlight>
                    <a:srgbClr val="FFFFFF"/>
                  </a:highlight>
                </a:rPr>
                <a:t>存贮</a:t>
              </a:r>
            </a:p>
          </p:txBody>
        </p:sp>
        <p:pic>
          <p:nvPicPr>
            <p:cNvPr id="211" name="Google Shape;211;p22"/>
            <p:cNvPicPr preferRelativeResize="0"/>
            <p:nvPr/>
          </p:nvPicPr>
          <p:blipFill>
            <a:blip r:embed="rId28" cstate="screen">
              <a:alphaModFix/>
              <a:extLst>
                <a:ext uri="{28A0092B-C50C-407E-A947-70E740481C1C}">
                  <a14:useLocalDpi xmlns:a14="http://schemas.microsoft.com/office/drawing/2010/main"/>
                </a:ext>
              </a:extLst>
            </a:blip>
            <a:stretch>
              <a:fillRect/>
            </a:stretch>
          </p:blipFill>
          <p:spPr>
            <a:xfrm>
              <a:off x="6931529" y="1886662"/>
              <a:ext cx="594299" cy="231231"/>
            </a:xfrm>
            <a:prstGeom prst="rect">
              <a:avLst/>
            </a:prstGeom>
            <a:noFill/>
            <a:ln>
              <a:noFill/>
            </a:ln>
          </p:spPr>
        </p:pic>
      </p:grpSp>
      <p:grpSp>
        <p:nvGrpSpPr>
          <p:cNvPr id="212" name="Google Shape;212;p22"/>
          <p:cNvGrpSpPr/>
          <p:nvPr/>
        </p:nvGrpSpPr>
        <p:grpSpPr>
          <a:xfrm>
            <a:off x="6867117" y="4044103"/>
            <a:ext cx="726300" cy="821278"/>
            <a:chOff x="-26675" y="4075350"/>
            <a:chExt cx="726300" cy="821278"/>
          </a:xfrm>
        </p:grpSpPr>
        <p:pic>
          <p:nvPicPr>
            <p:cNvPr id="213" name="Google Shape;213;p22"/>
            <p:cNvPicPr preferRelativeResize="0"/>
            <p:nvPr/>
          </p:nvPicPr>
          <p:blipFill>
            <a:blip r:embed="rId29" cstate="screen">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214" name="Google Shape;214;p2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t>身份规范</a:t>
              </a:r>
            </a:p>
          </p:txBody>
        </p:sp>
      </p:grpSp>
      <p:grpSp>
        <p:nvGrpSpPr>
          <p:cNvPr id="215" name="Google Shape;215;p22"/>
          <p:cNvGrpSpPr/>
          <p:nvPr/>
        </p:nvGrpSpPr>
        <p:grpSpPr>
          <a:xfrm>
            <a:off x="7762101" y="4022756"/>
            <a:ext cx="502800" cy="863972"/>
            <a:chOff x="639525" y="4032653"/>
            <a:chExt cx="502800" cy="863972"/>
          </a:xfrm>
        </p:grpSpPr>
        <p:pic>
          <p:nvPicPr>
            <p:cNvPr id="216" name="Google Shape;216;p22"/>
            <p:cNvPicPr preferRelativeResize="0"/>
            <p:nvPr/>
          </p:nvPicPr>
          <p:blipFill>
            <a:blip r:embed="rId30" cstate="screen">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217" name="Google Shape;217;p2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sp>
        <p:nvSpPr>
          <p:cNvPr id="218" name="Google Shape;218;p22"/>
          <p:cNvSpPr txBox="1"/>
          <p:nvPr/>
        </p:nvSpPr>
        <p:spPr>
          <a:xfrm>
            <a:off x="134700" y="1229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已毕业项目</a:t>
            </a:r>
          </a:p>
        </p:txBody>
      </p:sp>
      <p:sp>
        <p:nvSpPr>
          <p:cNvPr id="219" name="Google Shape;219;p22"/>
          <p:cNvSpPr txBox="1"/>
          <p:nvPr/>
        </p:nvSpPr>
        <p:spPr>
          <a:xfrm>
            <a:off x="134700" y="2805613"/>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lvl="0" algn="ctr"/>
            <a:r>
              <a:rPr lang="zh-CN" altLang="en-US" sz="1300" b="1" dirty="0">
                <a:latin typeface="Century Gothic"/>
                <a:ea typeface="Century Gothic"/>
                <a:cs typeface="Century Gothic"/>
                <a:sym typeface="Century Gothic"/>
              </a:rPr>
              <a:t>孵化中项目</a:t>
            </a:r>
          </a:p>
        </p:txBody>
      </p:sp>
      <p:grpSp>
        <p:nvGrpSpPr>
          <p:cNvPr id="220" name="Google Shape;220;p22"/>
          <p:cNvGrpSpPr/>
          <p:nvPr/>
        </p:nvGrpSpPr>
        <p:grpSpPr>
          <a:xfrm>
            <a:off x="4214797" y="3165465"/>
            <a:ext cx="656701" cy="737775"/>
            <a:chOff x="2706244" y="3113777"/>
            <a:chExt cx="594300" cy="737775"/>
          </a:xfrm>
        </p:grpSpPr>
        <p:sp>
          <p:nvSpPr>
            <p:cNvPr id="221" name="Google Shape;221;p22"/>
            <p:cNvSpPr txBox="1"/>
            <p:nvPr/>
          </p:nvSpPr>
          <p:spPr>
            <a:xfrm>
              <a:off x="2706244" y="3475652"/>
              <a:ext cx="594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入口控制器</a:t>
              </a:r>
              <a:endParaRPr lang="zh-CN" altLang="en-US" sz="700" dirty="0"/>
            </a:p>
          </p:txBody>
        </p:sp>
        <p:pic>
          <p:nvPicPr>
            <p:cNvPr id="222" name="Google Shape;222;p22"/>
            <p:cNvPicPr preferRelativeResize="0"/>
            <p:nvPr/>
          </p:nvPicPr>
          <p:blipFill>
            <a:blip r:embed="rId31" cstate="screen">
              <a:alphaModFix/>
              <a:extLst>
                <a:ext uri="{28A0092B-C50C-407E-A947-70E740481C1C}">
                  <a14:useLocalDpi xmlns:a14="http://schemas.microsoft.com/office/drawing/2010/main"/>
                </a:ext>
              </a:extLst>
            </a:blip>
            <a:stretch>
              <a:fillRect/>
            </a:stretch>
          </p:blipFill>
          <p:spPr>
            <a:xfrm>
              <a:off x="2751994" y="3113777"/>
              <a:ext cx="502800" cy="334997"/>
            </a:xfrm>
            <a:prstGeom prst="rect">
              <a:avLst/>
            </a:prstGeom>
            <a:noFill/>
            <a:ln>
              <a:noFill/>
            </a:ln>
          </p:spPr>
        </p:pic>
      </p:grpSp>
      <p:grpSp>
        <p:nvGrpSpPr>
          <p:cNvPr id="223" name="Google Shape;223;p22"/>
          <p:cNvGrpSpPr/>
          <p:nvPr/>
        </p:nvGrpSpPr>
        <p:grpSpPr>
          <a:xfrm>
            <a:off x="5994332" y="4072591"/>
            <a:ext cx="704100" cy="764302"/>
            <a:chOff x="3734652" y="4018473"/>
            <a:chExt cx="704100" cy="764302"/>
          </a:xfrm>
        </p:grpSpPr>
        <p:pic>
          <p:nvPicPr>
            <p:cNvPr id="224" name="Google Shape;224;p22"/>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3810850" y="4018473"/>
              <a:ext cx="594300" cy="389204"/>
            </a:xfrm>
            <a:prstGeom prst="rect">
              <a:avLst/>
            </a:prstGeom>
            <a:noFill/>
            <a:ln>
              <a:noFill/>
            </a:ln>
          </p:spPr>
        </p:pic>
        <p:sp>
          <p:nvSpPr>
            <p:cNvPr id="225" name="Google Shape;225;p22"/>
            <p:cNvSpPr txBox="1"/>
            <p:nvPr/>
          </p:nvSpPr>
          <p:spPr>
            <a:xfrm>
              <a:off x="3734652" y="4417075"/>
              <a:ext cx="7041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运行器周期管理</a:t>
              </a:r>
              <a:endParaRPr lang="zh-CN" altLang="en-US" sz="700" dirty="0"/>
            </a:p>
          </p:txBody>
        </p:sp>
      </p:grpSp>
      <p:grpSp>
        <p:nvGrpSpPr>
          <p:cNvPr id="226" name="Google Shape;226;p22"/>
          <p:cNvGrpSpPr/>
          <p:nvPr/>
        </p:nvGrpSpPr>
        <p:grpSpPr>
          <a:xfrm>
            <a:off x="8433586" y="4034492"/>
            <a:ext cx="617699" cy="840500"/>
            <a:chOff x="7877424" y="4018475"/>
            <a:chExt cx="617699" cy="840500"/>
          </a:xfrm>
        </p:grpSpPr>
        <p:pic>
          <p:nvPicPr>
            <p:cNvPr id="227" name="Google Shape;227;p22"/>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7877424" y="4018475"/>
              <a:ext cx="617699" cy="343628"/>
            </a:xfrm>
            <a:prstGeom prst="rect">
              <a:avLst/>
            </a:prstGeom>
            <a:noFill/>
            <a:ln>
              <a:noFill/>
            </a:ln>
          </p:spPr>
        </p:pic>
        <p:sp>
          <p:nvSpPr>
            <p:cNvPr id="228" name="Google Shape;228;p22"/>
            <p:cNvSpPr txBox="1"/>
            <p:nvPr/>
          </p:nvSpPr>
          <p:spPr>
            <a:xfrm>
              <a:off x="7886723" y="4483075"/>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监控</a:t>
              </a:r>
              <a:endParaRPr lang="zh-CN" altLang="en-US" sz="700" dirty="0"/>
            </a:p>
          </p:txBody>
        </p:sp>
      </p:grpSp>
      <p:grpSp>
        <p:nvGrpSpPr>
          <p:cNvPr id="229" name="Google Shape;229;p22"/>
          <p:cNvGrpSpPr/>
          <p:nvPr/>
        </p:nvGrpSpPr>
        <p:grpSpPr>
          <a:xfrm>
            <a:off x="4903554" y="3149002"/>
            <a:ext cx="682558" cy="808799"/>
            <a:chOff x="2727350" y="3109826"/>
            <a:chExt cx="617700" cy="808799"/>
          </a:xfrm>
        </p:grpSpPr>
        <p:pic>
          <p:nvPicPr>
            <p:cNvPr id="230" name="Google Shape;230;p22"/>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2858942" y="3109826"/>
              <a:ext cx="354518" cy="443098"/>
            </a:xfrm>
            <a:prstGeom prst="rect">
              <a:avLst/>
            </a:prstGeom>
            <a:noFill/>
            <a:ln>
              <a:noFill/>
            </a:ln>
          </p:spPr>
        </p:pic>
        <p:sp>
          <p:nvSpPr>
            <p:cNvPr id="231" name="Google Shape;231;p22"/>
            <p:cNvSpPr txBox="1"/>
            <p:nvPr/>
          </p:nvSpPr>
          <p:spPr>
            <a:xfrm>
              <a:off x="2727350" y="3552925"/>
              <a:ext cx="6177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监控</a:t>
              </a:r>
              <a:endParaRPr lang="zh-CN" altLang="en-US" sz="700" dirty="0"/>
            </a:p>
          </p:txBody>
        </p:sp>
      </p:grpSp>
      <p:grpSp>
        <p:nvGrpSpPr>
          <p:cNvPr id="232" name="Google Shape;232;p22"/>
          <p:cNvGrpSpPr/>
          <p:nvPr/>
        </p:nvGrpSpPr>
        <p:grpSpPr>
          <a:xfrm>
            <a:off x="2675759" y="4007305"/>
            <a:ext cx="599100" cy="831125"/>
            <a:chOff x="8479298" y="3022825"/>
            <a:chExt cx="599100" cy="831125"/>
          </a:xfrm>
        </p:grpSpPr>
        <p:sp>
          <p:nvSpPr>
            <p:cNvPr id="233" name="Google Shape;233;p22"/>
            <p:cNvSpPr txBox="1"/>
            <p:nvPr/>
          </p:nvSpPr>
          <p:spPr>
            <a:xfrm>
              <a:off x="8479298" y="3478050"/>
              <a:ext cx="5991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边缘</a:t>
              </a:r>
            </a:p>
          </p:txBody>
        </p:sp>
        <p:pic>
          <p:nvPicPr>
            <p:cNvPr id="234" name="Google Shape;234;p22"/>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8557299" y="3022825"/>
              <a:ext cx="443099" cy="443099"/>
            </a:xfrm>
            <a:prstGeom prst="rect">
              <a:avLst/>
            </a:prstGeom>
            <a:noFill/>
            <a:ln>
              <a:noFill/>
            </a:ln>
          </p:spPr>
        </p:pic>
      </p:grpSp>
      <p:sp>
        <p:nvSpPr>
          <p:cNvPr id="235" name="Google Shape;235;p22"/>
          <p:cNvSpPr txBox="1"/>
          <p:nvPr/>
        </p:nvSpPr>
        <p:spPr>
          <a:xfrm>
            <a:off x="-70100" y="714330"/>
            <a:ext cx="8682600" cy="4761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基金会，成立于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月份</a:t>
            </a:r>
            <a:endParaRPr lang="zh-CN" altLang="en-US" sz="1200" dirty="0">
              <a:solidFill>
                <a:schemeClr val="dk2"/>
              </a:solidFill>
              <a:latin typeface="Century Gothic"/>
              <a:ea typeface="Century Gothic"/>
              <a:cs typeface="Century Gothic"/>
              <a:sym typeface="Century Gothic"/>
            </a:endParaRPr>
          </a:p>
        </p:txBody>
      </p:sp>
      <p:grpSp>
        <p:nvGrpSpPr>
          <p:cNvPr id="236" name="Google Shape;236;p22"/>
          <p:cNvGrpSpPr/>
          <p:nvPr/>
        </p:nvGrpSpPr>
        <p:grpSpPr>
          <a:xfrm>
            <a:off x="834052" y="3152513"/>
            <a:ext cx="922565" cy="736505"/>
            <a:chOff x="772009" y="3240867"/>
            <a:chExt cx="834900" cy="736505"/>
          </a:xfrm>
        </p:grpSpPr>
        <p:sp>
          <p:nvSpPr>
            <p:cNvPr id="237" name="Google Shape;237;p22"/>
            <p:cNvSpPr txBox="1"/>
            <p:nvPr/>
          </p:nvSpPr>
          <p:spPr>
            <a:xfrm>
              <a:off x="772009" y="3601472"/>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数据包规范</a:t>
              </a:r>
            </a:p>
            <a:p>
              <a:pPr marL="0" lvl="0" indent="0" algn="l" rtl="0">
                <a:spcBef>
                  <a:spcPts val="0"/>
                </a:spcBef>
                <a:spcAft>
                  <a:spcPts val="0"/>
                </a:spcAft>
                <a:buNone/>
              </a:pPr>
              <a:endParaRPr sz="700" dirty="0">
                <a:solidFill>
                  <a:srgbClr val="606060"/>
                </a:solidFill>
                <a:highlight>
                  <a:srgbClr val="FFFFFF"/>
                </a:highlight>
              </a:endParaRPr>
            </a:p>
          </p:txBody>
        </p:sp>
        <p:pic>
          <p:nvPicPr>
            <p:cNvPr id="238" name="Google Shape;238;p22"/>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960860" y="3240867"/>
              <a:ext cx="457198" cy="330296"/>
            </a:xfrm>
            <a:prstGeom prst="rect">
              <a:avLst/>
            </a:prstGeom>
            <a:noFill/>
            <a:ln>
              <a:noFill/>
            </a:ln>
          </p:spPr>
        </p:pic>
      </p:grpSp>
      <p:grpSp>
        <p:nvGrpSpPr>
          <p:cNvPr id="239" name="Google Shape;239;p22"/>
          <p:cNvGrpSpPr/>
          <p:nvPr/>
        </p:nvGrpSpPr>
        <p:grpSpPr>
          <a:xfrm>
            <a:off x="78790" y="4011554"/>
            <a:ext cx="666300" cy="886375"/>
            <a:chOff x="8559163" y="4021500"/>
            <a:chExt cx="666300" cy="886375"/>
          </a:xfrm>
        </p:grpSpPr>
        <p:sp>
          <p:nvSpPr>
            <p:cNvPr id="240" name="Google Shape;240;p2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41" name="Google Shape;241;p22"/>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42" name="Google Shape;242;p22"/>
          <p:cNvGrpSpPr/>
          <p:nvPr/>
        </p:nvGrpSpPr>
        <p:grpSpPr>
          <a:xfrm>
            <a:off x="7658196" y="3116366"/>
            <a:ext cx="662006" cy="776982"/>
            <a:chOff x="8350040" y="3189975"/>
            <a:chExt cx="599100" cy="776982"/>
          </a:xfrm>
        </p:grpSpPr>
        <p:sp>
          <p:nvSpPr>
            <p:cNvPr id="243" name="Google Shape;243;p22"/>
            <p:cNvSpPr txBox="1"/>
            <p:nvPr/>
          </p:nvSpPr>
          <p:spPr>
            <a:xfrm>
              <a:off x="8350040" y="3591057"/>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highlight>
                    <a:srgbClr val="FFFFFF"/>
                  </a:highlight>
                </a:rPr>
                <a:t>API</a:t>
              </a:r>
              <a:endParaRPr sz="700" dirty="0">
                <a:solidFill>
                  <a:srgbClr val="606060"/>
                </a:solidFill>
                <a:highlight>
                  <a:srgbClr val="FFFFFF"/>
                </a:highlight>
              </a:endParaRPr>
            </a:p>
            <a:p>
              <a:pPr marL="0" lvl="0" indent="0" algn="ctr" rtl="0">
                <a:spcBef>
                  <a:spcPts val="0"/>
                </a:spcBef>
                <a:spcAft>
                  <a:spcPts val="0"/>
                </a:spcAft>
                <a:buNone/>
              </a:pPr>
              <a:r>
                <a:rPr lang="zh-CN" altLang="en-US" sz="700" dirty="0">
                  <a:solidFill>
                    <a:srgbClr val="606060"/>
                  </a:solidFill>
                  <a:highlight>
                    <a:srgbClr val="FFFFFF"/>
                  </a:highlight>
                </a:rPr>
                <a:t>网关</a:t>
              </a:r>
              <a:endParaRPr sz="700" dirty="0">
                <a:solidFill>
                  <a:srgbClr val="606060"/>
                </a:solidFill>
                <a:highlight>
                  <a:srgbClr val="FFFFFF"/>
                </a:highlight>
              </a:endParaRPr>
            </a:p>
          </p:txBody>
        </p:sp>
        <p:pic>
          <p:nvPicPr>
            <p:cNvPr id="244" name="Google Shape;244;p22"/>
            <p:cNvPicPr preferRelativeResize="0"/>
            <p:nvPr/>
          </p:nvPicPr>
          <p:blipFill>
            <a:blip r:embed="rId38" cstate="screen">
              <a:alphaModFix/>
              <a:extLst>
                <a:ext uri="{28A0092B-C50C-407E-A947-70E740481C1C}">
                  <a14:useLocalDpi xmlns:a14="http://schemas.microsoft.com/office/drawing/2010/main"/>
                </a:ext>
              </a:extLst>
            </a:blip>
            <a:stretch>
              <a:fillRect/>
            </a:stretch>
          </p:blipFill>
          <p:spPr>
            <a:xfrm>
              <a:off x="8464539" y="3189975"/>
              <a:ext cx="411450" cy="389506"/>
            </a:xfrm>
            <a:prstGeom prst="rect">
              <a:avLst/>
            </a:prstGeom>
            <a:noFill/>
            <a:ln>
              <a:noFill/>
            </a:ln>
          </p:spPr>
        </p:pic>
      </p:grpSp>
      <p:grpSp>
        <p:nvGrpSpPr>
          <p:cNvPr id="245" name="Google Shape;245;p22"/>
          <p:cNvGrpSpPr/>
          <p:nvPr/>
        </p:nvGrpSpPr>
        <p:grpSpPr>
          <a:xfrm>
            <a:off x="1919544" y="4039180"/>
            <a:ext cx="666300" cy="831125"/>
            <a:chOff x="1076425" y="4163825"/>
            <a:chExt cx="666300" cy="831125"/>
          </a:xfrm>
        </p:grpSpPr>
        <p:sp>
          <p:nvSpPr>
            <p:cNvPr id="246" name="Google Shape;246;p22"/>
            <p:cNvSpPr txBox="1"/>
            <p:nvPr/>
          </p:nvSpPr>
          <p:spPr>
            <a:xfrm>
              <a:off x="1076425" y="4619050"/>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err="1">
                  <a:solidFill>
                    <a:srgbClr val="606060"/>
                  </a:solidFill>
                  <a:highlight>
                    <a:srgbClr val="FFFFFF"/>
                  </a:highlight>
                </a:rPr>
                <a:t>Autoscaling</a:t>
              </a:r>
              <a:endParaRPr sz="700" dirty="0">
                <a:solidFill>
                  <a:srgbClr val="606060"/>
                </a:solidFill>
                <a:highlight>
                  <a:srgbClr val="FFFFFF"/>
                </a:highlight>
              </a:endParaRPr>
            </a:p>
          </p:txBody>
        </p:sp>
        <p:pic>
          <p:nvPicPr>
            <p:cNvPr id="247" name="Google Shape;247;p22"/>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1154420" y="4163825"/>
              <a:ext cx="443098" cy="443098"/>
            </a:xfrm>
            <a:prstGeom prst="rect">
              <a:avLst/>
            </a:prstGeom>
            <a:noFill/>
            <a:ln>
              <a:noFill/>
            </a:ln>
          </p:spPr>
        </p:pic>
      </p:grpSp>
      <p:grpSp>
        <p:nvGrpSpPr>
          <p:cNvPr id="248" name="Google Shape;248;p22"/>
          <p:cNvGrpSpPr/>
          <p:nvPr/>
        </p:nvGrpSpPr>
        <p:grpSpPr>
          <a:xfrm>
            <a:off x="6334642" y="3103134"/>
            <a:ext cx="682500" cy="821809"/>
            <a:chOff x="2735350" y="3151866"/>
            <a:chExt cx="682500" cy="821809"/>
          </a:xfrm>
        </p:grpSpPr>
        <p:pic>
          <p:nvPicPr>
            <p:cNvPr id="249" name="Google Shape;249;p22"/>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2831797" y="3151866"/>
              <a:ext cx="489605" cy="443100"/>
            </a:xfrm>
            <a:prstGeom prst="rect">
              <a:avLst/>
            </a:prstGeom>
            <a:noFill/>
            <a:ln>
              <a:noFill/>
            </a:ln>
          </p:spPr>
        </p:pic>
        <p:sp>
          <p:nvSpPr>
            <p:cNvPr id="250" name="Google Shape;250;p22"/>
            <p:cNvSpPr txBox="1"/>
            <p:nvPr/>
          </p:nvSpPr>
          <p:spPr>
            <a:xfrm>
              <a:off x="2735350" y="3681175"/>
              <a:ext cx="682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tLang="en-US" sz="700" dirty="0">
                  <a:solidFill>
                    <a:srgbClr val="606060"/>
                  </a:solidFill>
                  <a:highlight>
                    <a:schemeClr val="lt1"/>
                  </a:highlight>
                </a:rPr>
                <a:t>计划</a:t>
              </a:r>
              <a:endParaRPr sz="700" dirty="0">
                <a:solidFill>
                  <a:schemeClr val="dk1"/>
                </a:solidFill>
              </a:endParaRPr>
            </a:p>
          </p:txBody>
        </p:sp>
      </p:grpSp>
      <p:grpSp>
        <p:nvGrpSpPr>
          <p:cNvPr id="125" name="Google Shape;251;p22"/>
          <p:cNvGrpSpPr/>
          <p:nvPr/>
        </p:nvGrpSpPr>
        <p:grpSpPr>
          <a:xfrm>
            <a:off x="1573743" y="3093092"/>
            <a:ext cx="1044834" cy="1060189"/>
            <a:chOff x="4145887" y="1155548"/>
            <a:chExt cx="1253700" cy="1174985"/>
          </a:xfrm>
        </p:grpSpPr>
        <p:pic>
          <p:nvPicPr>
            <p:cNvPr id="126" name="Google Shape;252;p22"/>
            <p:cNvPicPr preferRelativeResize="0"/>
            <p:nvPr/>
          </p:nvPicPr>
          <p:blipFill>
            <a:blip r:embed="rId41" cstate="screen">
              <a:alphaModFix/>
              <a:extLst>
                <a:ext uri="{28A0092B-C50C-407E-A947-70E740481C1C}">
                  <a14:useLocalDpi xmlns:a14="http://schemas.microsoft.com/office/drawing/2010/main"/>
                </a:ext>
              </a:extLst>
            </a:blip>
            <a:stretch>
              <a:fillRect/>
            </a:stretch>
          </p:blipFill>
          <p:spPr>
            <a:xfrm>
              <a:off x="4486827" y="1155548"/>
              <a:ext cx="571800" cy="571800"/>
            </a:xfrm>
            <a:prstGeom prst="rect">
              <a:avLst/>
            </a:prstGeom>
            <a:noFill/>
            <a:ln>
              <a:noFill/>
            </a:ln>
          </p:spPr>
        </p:pic>
        <p:sp>
          <p:nvSpPr>
            <p:cNvPr id="127" name="Google Shape;253;p22"/>
            <p:cNvSpPr txBox="1"/>
            <p:nvPr/>
          </p:nvSpPr>
          <p:spPr>
            <a:xfrm>
              <a:off x="4145887" y="1758733"/>
              <a:ext cx="12537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&amp; </a:t>
              </a:r>
              <a:br>
                <a:rPr lang="en-US" sz="700" dirty="0">
                  <a:solidFill>
                    <a:srgbClr val="606060"/>
                  </a:solidFill>
                  <a:highlight>
                    <a:srgbClr val="FFFFFF"/>
                  </a:highlight>
                </a:rPr>
              </a:br>
              <a:r>
                <a:rPr lang="zh-CN" altLang="en-US" sz="700" dirty="0">
                  <a:solidFill>
                    <a:srgbClr val="606060"/>
                  </a:solidFill>
                  <a:highlight>
                    <a:srgbClr val="FFFFFF"/>
                  </a:highlight>
                </a:rPr>
                <a:t>安全</a:t>
              </a:r>
              <a:endParaRPr sz="700" dirty="0">
                <a:solidFill>
                  <a:srgbClr val="606060"/>
                </a:solidFill>
                <a:highlight>
                  <a:srgbClr val="FFFFFF"/>
                </a:highlight>
              </a:endParaRPr>
            </a:p>
          </p:txBody>
        </p:sp>
      </p:grpSp>
    </p:spTree>
    <p:extLst>
      <p:ext uri="{BB962C8B-B14F-4D97-AF65-F5344CB8AC3E}">
        <p14:creationId xmlns:p14="http://schemas.microsoft.com/office/powerpoint/2010/main" val="205234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从虚拟化到</a:t>
            </a:r>
            <a:r>
              <a:rPr lang="en-US" i="0" u="none" strike="noStrike" cap="none" dirty="0"/>
              <a:t>云原生</a:t>
            </a:r>
            <a:endParaRPr i="0" u="none" strike="noStrike" cap="none" dirty="0"/>
          </a:p>
        </p:txBody>
      </p:sp>
      <p:sp>
        <p:nvSpPr>
          <p:cNvPr id="1633" name="Google Shape;1633;p127"/>
          <p:cNvSpPr txBox="1">
            <a:spLocks noGrp="1"/>
          </p:cNvSpPr>
          <p:nvPr>
            <p:ph type="body" idx="4294967295"/>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extLst>
      <p:ext uri="{BB962C8B-B14F-4D97-AF65-F5344CB8AC3E}">
        <p14:creationId xmlns:p14="http://schemas.microsoft.com/office/powerpoint/2010/main" val="159812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15"/>
          <p:cNvPicPr preferRelativeResize="0"/>
          <p:nvPr/>
        </p:nvPicPr>
        <p:blipFill rotWithShape="1">
          <a:blip r:embed="rId3" cstate="screen">
            <a:alphaModFix/>
            <a:extLst>
              <a:ext uri="{28A0092B-C50C-407E-A947-70E740481C1C}">
                <a14:useLocalDpi xmlns:a14="http://schemas.microsoft.com/office/drawing/2010/main"/>
              </a:ext>
            </a:extLst>
          </a:blip>
          <a:srcRect b="-969"/>
          <a:stretch/>
        </p:blipFill>
        <p:spPr>
          <a:xfrm>
            <a:off x="152475" y="1085300"/>
            <a:ext cx="8734351" cy="3728726"/>
          </a:xfrm>
          <a:prstGeom prst="rect">
            <a:avLst/>
          </a:prstGeom>
          <a:noFill/>
          <a:ln>
            <a:noFill/>
          </a:ln>
        </p:spPr>
      </p:pic>
      <p:sp>
        <p:nvSpPr>
          <p:cNvPr id="226" name="Google Shape;226;p1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zh-CN" altLang="en-US" dirty="0"/>
              <a:t>云原生计算基金会</a:t>
            </a:r>
            <a:endParaRPr dirty="0"/>
          </a:p>
        </p:txBody>
      </p:sp>
      <p:sp>
        <p:nvSpPr>
          <p:cNvPr id="227" name="Google Shape;227;p15"/>
          <p:cNvSpPr txBox="1"/>
          <p:nvPr/>
        </p:nvSpPr>
        <p:spPr>
          <a:xfrm>
            <a:off x="134700" y="848700"/>
            <a:ext cx="8874600" cy="228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algn="ctr"/>
            <a:r>
              <a:rPr lang="zh-CN" altLang="en-US" sz="1300" b="1" dirty="0">
                <a:latin typeface="Century Gothic"/>
                <a:ea typeface="Century Gothic"/>
                <a:cs typeface="Century Gothic"/>
                <a:sym typeface="Century Gothic"/>
              </a:rPr>
              <a:t>砂箱项目</a:t>
            </a:r>
          </a:p>
        </p:txBody>
      </p:sp>
      <p:sp>
        <p:nvSpPr>
          <p:cNvPr id="228" name="Google Shape;228;p15"/>
          <p:cNvSpPr txBox="1"/>
          <p:nvPr/>
        </p:nvSpPr>
        <p:spPr>
          <a:xfrm>
            <a:off x="3185375" y="4707825"/>
            <a:ext cx="243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23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00250" y="1446038"/>
            <a:ext cx="1721199" cy="2556225"/>
          </a:xfrm>
          <a:prstGeom prst="rect">
            <a:avLst/>
          </a:prstGeom>
          <a:noFill/>
          <a:ln>
            <a:noFill/>
          </a:ln>
        </p:spPr>
      </p:pic>
      <p:grpSp>
        <p:nvGrpSpPr>
          <p:cNvPr id="275" name="Google Shape;275;p12"/>
          <p:cNvGrpSpPr/>
          <p:nvPr/>
        </p:nvGrpSpPr>
        <p:grpSpPr>
          <a:xfrm>
            <a:off x="767627" y="1580484"/>
            <a:ext cx="5240982" cy="2287331"/>
            <a:chOff x="767627" y="1435299"/>
            <a:chExt cx="5240982" cy="2287331"/>
          </a:xfrm>
        </p:grpSpPr>
        <p:grpSp>
          <p:nvGrpSpPr>
            <p:cNvPr id="276" name="Google Shape;276;p12"/>
            <p:cNvGrpSpPr/>
            <p:nvPr/>
          </p:nvGrpSpPr>
          <p:grpSpPr>
            <a:xfrm>
              <a:off x="3013776" y="1662137"/>
              <a:ext cx="2947188" cy="1321421"/>
              <a:chOff x="4236269" y="713706"/>
              <a:chExt cx="3285239" cy="1753245"/>
            </a:xfrm>
          </p:grpSpPr>
          <p:sp>
            <p:nvSpPr>
              <p:cNvPr id="277" name="Google Shape;277;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8" name="Google Shape;278;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79" name="Google Shape;279;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0" name="Google Shape;280;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81" name="Google Shape;281;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82" name="Google Shape;282;p12"/>
            <p:cNvSpPr txBox="1"/>
            <p:nvPr/>
          </p:nvSpPr>
          <p:spPr>
            <a:xfrm>
              <a:off x="2366019" y="24399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p>
            <a:p>
              <a:pPr marL="177800" lvl="0" indent="-38100" algn="ctr">
                <a:buSzPts val="900"/>
              </a:pPr>
              <a:r>
                <a:rPr lang="zh-CN" altLang="en-US" sz="800" dirty="0">
                  <a:solidFill>
                    <a:srgbClr val="D1186B"/>
                  </a:solidFill>
                  <a:latin typeface="Century Gothic"/>
                  <a:ea typeface="Century Gothic"/>
                  <a:cs typeface="Century Gothic"/>
                  <a:sym typeface="Century Gothic"/>
                </a:rPr>
                <a:t>“技术人员</a:t>
              </a:r>
            </a:p>
          </p:txBody>
        </p:sp>
        <p:sp>
          <p:nvSpPr>
            <p:cNvPr id="283" name="Google Shape;283;p12"/>
            <p:cNvSpPr/>
            <p:nvPr/>
          </p:nvSpPr>
          <p:spPr>
            <a:xfrm>
              <a:off x="3890964" y="32501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84" name="Google Shape;284;p12"/>
            <p:cNvSpPr/>
            <p:nvPr/>
          </p:nvSpPr>
          <p:spPr>
            <a:xfrm>
              <a:off x="5111609" y="32379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285" name="Google Shape;285;p12"/>
            <p:cNvSpPr/>
            <p:nvPr/>
          </p:nvSpPr>
          <p:spPr>
            <a:xfrm>
              <a:off x="3460970" y="18582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286" name="Google Shape;286;p12"/>
            <p:cNvSpPr txBox="1"/>
            <p:nvPr/>
          </p:nvSpPr>
          <p:spPr>
            <a:xfrm>
              <a:off x="4392610" y="14352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287" name="Google Shape;287;p12"/>
            <p:cNvCxnSpPr/>
            <p:nvPr/>
          </p:nvCxnSpPr>
          <p:spPr>
            <a:xfrm>
              <a:off x="1708475" y="15848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288" name="Google Shape;288;p12"/>
            <p:cNvCxnSpPr/>
            <p:nvPr/>
          </p:nvCxnSpPr>
          <p:spPr>
            <a:xfrm rot="10800000" flipH="1">
              <a:off x="1708478" y="24198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289" name="Google Shape;289;p12"/>
            <p:cNvCxnSpPr>
              <a:stCxn id="290" idx="3"/>
            </p:cNvCxnSpPr>
            <p:nvPr/>
          </p:nvCxnSpPr>
          <p:spPr>
            <a:xfrm>
              <a:off x="1713560" y="2972619"/>
              <a:ext cx="1424700" cy="0"/>
            </a:xfrm>
            <a:prstGeom prst="straightConnector1">
              <a:avLst/>
            </a:prstGeom>
            <a:noFill/>
            <a:ln w="28575" cap="flat" cmpd="sng">
              <a:solidFill>
                <a:srgbClr val="D1186B"/>
              </a:solidFill>
              <a:prstDash val="solid"/>
              <a:round/>
              <a:headEnd type="none" w="sm" len="sm"/>
              <a:tailEnd type="none" w="sm" len="sm"/>
            </a:ln>
          </p:spPr>
        </p:cxnSp>
        <p:sp>
          <p:nvSpPr>
            <p:cNvPr id="290" name="Google Shape;290;p12"/>
            <p:cNvSpPr txBox="1"/>
            <p:nvPr/>
          </p:nvSpPr>
          <p:spPr>
            <a:xfrm>
              <a:off x="772760" y="28491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291" name="Google Shape;291;p12"/>
            <p:cNvSpPr txBox="1"/>
            <p:nvPr/>
          </p:nvSpPr>
          <p:spPr>
            <a:xfrm>
              <a:off x="767627" y="14614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292" name="Google Shape;292;p12"/>
            <p:cNvSpPr txBox="1"/>
            <p:nvPr/>
          </p:nvSpPr>
          <p:spPr>
            <a:xfrm>
              <a:off x="767629" y="23022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293" name="Google Shape;293;p12"/>
            <p:cNvSpPr/>
            <p:nvPr/>
          </p:nvSpPr>
          <p:spPr>
            <a:xfrm>
              <a:off x="3019614" y="32183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a:p>
              <a:pPr lvl="0" algn="ctr"/>
              <a:endParaRPr lang="zh-CN" altLang="en-US" sz="800" dirty="0">
                <a:solidFill>
                  <a:srgbClr val="9F1B66"/>
                </a:solidFill>
                <a:latin typeface="Century Gothic"/>
                <a:ea typeface="Century Gothic"/>
                <a:cs typeface="Century Gothic"/>
                <a:sym typeface="Century Gothic"/>
              </a:endParaRPr>
            </a:p>
          </p:txBody>
        </p:sp>
        <p:sp>
          <p:nvSpPr>
            <p:cNvPr id="294" name="Google Shape;294;p12"/>
            <p:cNvSpPr/>
            <p:nvPr/>
          </p:nvSpPr>
          <p:spPr>
            <a:xfrm>
              <a:off x="3536719"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5" name="Google Shape;295;p12"/>
            <p:cNvSpPr/>
            <p:nvPr/>
          </p:nvSpPr>
          <p:spPr>
            <a:xfrm rot="10800000">
              <a:off x="3852089" y="20345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6" name="Google Shape;296;p12"/>
            <p:cNvSpPr/>
            <p:nvPr/>
          </p:nvSpPr>
          <p:spPr>
            <a:xfrm rot="10800000">
              <a:off x="5011586" y="17698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7" name="Google Shape;297;p12"/>
            <p:cNvSpPr/>
            <p:nvPr/>
          </p:nvSpPr>
          <p:spPr>
            <a:xfrm>
              <a:off x="4392608"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8" name="Google Shape;298;p12"/>
            <p:cNvSpPr/>
            <p:nvPr/>
          </p:nvSpPr>
          <p:spPr>
            <a:xfrm>
              <a:off x="5480667" y="30941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99" name="Google Shape;299;p12"/>
            <p:cNvSpPr/>
            <p:nvPr/>
          </p:nvSpPr>
          <p:spPr>
            <a:xfrm rot="10800000">
              <a:off x="2932837" y="27356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sp>
        <p:nvSpPr>
          <p:cNvPr id="300" name="Google Shape;300;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spTree>
    <p:extLst>
      <p:ext uri="{BB962C8B-B14F-4D97-AF65-F5344CB8AC3E}">
        <p14:creationId xmlns:p14="http://schemas.microsoft.com/office/powerpoint/2010/main" val="238312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1222854" y="3940525"/>
            <a:ext cx="2026408"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412375" y="3850513"/>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439925" y="3858573"/>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22752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8"/>
          <p:cNvSpPr txBox="1">
            <a:spLocks noGrp="1"/>
          </p:cNvSpPr>
          <p:nvPr>
            <p:ph type="title"/>
          </p:nvPr>
        </p:nvSpPr>
        <p:spPr>
          <a:xfrm>
            <a:off x="28350" y="2451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sz="2300" dirty="0"/>
              <a:t>CNCF</a:t>
            </a:r>
            <a:r>
              <a:rPr lang="zh-CN" altLang="en-US" sz="2300" dirty="0"/>
              <a:t>是以用户为驱动的开源组织 </a:t>
            </a:r>
            <a:r>
              <a:rPr lang="en-US" altLang="zh-CN" sz="2300" dirty="0"/>
              <a:t>- 170+ </a:t>
            </a:r>
            <a:r>
              <a:rPr lang="zh-CN" altLang="en-US" sz="2300" dirty="0"/>
              <a:t>用户单位</a:t>
            </a:r>
            <a:endParaRPr sz="2300" b="0" i="0" u="none" strike="noStrike" cap="none" dirty="0">
              <a:solidFill>
                <a:srgbClr val="FFFFFF"/>
              </a:solidFill>
              <a:latin typeface="Helvetica Neue"/>
              <a:ea typeface="Helvetica Neue"/>
              <a:cs typeface="Helvetica Neue"/>
              <a:sym typeface="Helvetica Neue"/>
            </a:endParaRPr>
          </a:p>
        </p:txBody>
      </p:sp>
      <p:sp>
        <p:nvSpPr>
          <p:cNvPr id="283" name="Google Shape;283;p18"/>
          <p:cNvSpPr txBox="1"/>
          <p:nvPr/>
        </p:nvSpPr>
        <p:spPr>
          <a:xfrm>
            <a:off x="6806700" y="48486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17 non-public members</a:t>
            </a:r>
            <a:endParaRPr sz="1100" i="1"/>
          </a:p>
        </p:txBody>
      </p:sp>
      <p:sp>
        <p:nvSpPr>
          <p:cNvPr id="284" name="Google Shape;284;p18"/>
          <p:cNvSpPr txBox="1"/>
          <p:nvPr/>
        </p:nvSpPr>
        <p:spPr>
          <a:xfrm>
            <a:off x="2793075" y="4772450"/>
            <a:ext cx="3788400" cy="354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100" u="sng">
                <a:solidFill>
                  <a:schemeClr val="hlink"/>
                </a:solidFill>
                <a:latin typeface="Century Gothic"/>
                <a:ea typeface="Century Gothic"/>
                <a:cs typeface="Century Gothic"/>
                <a:sym typeface="Century Gothic"/>
                <a:hlinkClick r:id="rId3"/>
              </a:rPr>
              <a:t>See all end user members in the member landscape! </a:t>
            </a:r>
            <a:endParaRPr sz="1100">
              <a:latin typeface="Century Gothic"/>
              <a:ea typeface="Century Gothic"/>
              <a:cs typeface="Century Gothic"/>
              <a:sym typeface="Century Gothic"/>
            </a:endParaRPr>
          </a:p>
        </p:txBody>
      </p:sp>
      <p:pic>
        <p:nvPicPr>
          <p:cNvPr id="285" name="Google Shape;285;p18"/>
          <p:cNvPicPr preferRelativeResize="0"/>
          <p:nvPr/>
        </p:nvPicPr>
        <p:blipFill>
          <a:blip r:embed="rId4">
            <a:alphaModFix/>
          </a:blip>
          <a:stretch>
            <a:fillRect/>
          </a:stretch>
        </p:blipFill>
        <p:spPr>
          <a:xfrm>
            <a:off x="100351" y="764503"/>
            <a:ext cx="8943299" cy="4069150"/>
          </a:xfrm>
          <a:prstGeom prst="rect">
            <a:avLst/>
          </a:prstGeom>
          <a:noFill/>
          <a:ln>
            <a:noFill/>
          </a:ln>
        </p:spPr>
      </p:pic>
    </p:spTree>
    <p:extLst>
      <p:ext uri="{BB962C8B-B14F-4D97-AF65-F5344CB8AC3E}">
        <p14:creationId xmlns:p14="http://schemas.microsoft.com/office/powerpoint/2010/main" val="518041418"/>
      </p:ext>
    </p:extLst>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4489</TotalTime>
  <Words>4053</Words>
  <Application>Microsoft Macintosh PowerPoint</Application>
  <PresentationFormat>On-screen Show (16:9)</PresentationFormat>
  <Paragraphs>473</Paragraphs>
  <Slides>50</Slides>
  <Notes>50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Calibri</vt:lpstr>
      <vt:lpstr>Century Gothic</vt:lpstr>
      <vt:lpstr>Helvetica Neue</vt:lpstr>
      <vt:lpstr>CNCF 2019</vt:lpstr>
      <vt:lpstr>CNCF 2019</vt:lpstr>
      <vt:lpstr>CNCF概况</vt:lpstr>
      <vt:lpstr>目录</vt:lpstr>
      <vt:lpstr>CNCF是一个什么样的机构?</vt:lpstr>
      <vt:lpstr>   CNCF是隶属于Linux基金会的一个组织 今天的Linux基金会远远大于Linux   </vt:lpstr>
      <vt:lpstr>云原生计算基金会</vt:lpstr>
      <vt:lpstr>云原生计算基金会</vt:lpstr>
      <vt:lpstr>CNCF项目成熟情况</vt:lpstr>
      <vt:lpstr>CNCF 架构</vt:lpstr>
      <vt:lpstr>CNCF是以用户为驱动的开源组织 - 170+ 用户单位</vt:lpstr>
      <vt:lpstr>PowerPoint Presentation</vt:lpstr>
      <vt:lpstr>以及各类创新性企业 - 630+ members </vt:lpstr>
      <vt:lpstr> 中国区会员</vt:lpstr>
      <vt:lpstr>CNCF 生态系统支持</vt:lpstr>
      <vt:lpstr>CNCF 云原生定义 v1.0</vt:lpstr>
      <vt:lpstr>为什么各类型机构正在采用云原生技术</vt:lpstr>
      <vt:lpstr>Kubernetes 在搜索趋势的情况</vt:lpstr>
      <vt:lpstr>30 个发展速度最快的开源项目</vt:lpstr>
      <vt:lpstr>请点击以下链接https://l.cncf.io </vt:lpstr>
      <vt:lpstr>PowerPoint Presentation</vt:lpstr>
      <vt:lpstr>PowerPoint Presentation</vt:lpstr>
      <vt:lpstr>CNCF 用户技术雷达</vt:lpstr>
      <vt:lpstr>PowerPoint Presentation</vt:lpstr>
      <vt:lpstr>PowerPoint Presentation</vt:lpstr>
      <vt:lpstr>认证，培训, &amp; 伙伴</vt:lpstr>
      <vt:lpstr>PowerPoint Presentation</vt:lpstr>
      <vt:lpstr>Kubernetes认证服务供应商</vt:lpstr>
      <vt:lpstr>240+家认证Kubernetes 服务商</vt:lpstr>
      <vt:lpstr>Kubernetes 培训服务商 (KTP)</vt:lpstr>
      <vt:lpstr>55+ Kubernetes 培训服务商(KTPs)</vt:lpstr>
      <vt:lpstr>Kubernetes 一致性认证</vt:lpstr>
      <vt:lpstr>100+家通过Kubernetes 一致性认证的企业</vt:lpstr>
      <vt:lpstr>CNCF 会员权益</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权益快照</vt:lpstr>
      <vt:lpstr>加入CNCF 最终用户社区</vt:lpstr>
      <vt:lpstr>最终用户社区</vt:lpstr>
      <vt:lpstr>PowerPoint Presentation</vt:lpstr>
      <vt:lpstr>推荐计划</vt:lpstr>
      <vt:lpstr>加入CNCF非常方便!</vt:lpstr>
      <vt:lpstr>附件</vt:lpstr>
      <vt:lpstr>为什么您应该在CNCF托管您的项目</vt:lpstr>
      <vt:lpstr>从虚拟化到云原生</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 Overview</dc:title>
  <cp:lastModifiedBy>Donald Liu</cp:lastModifiedBy>
  <cp:revision>73</cp:revision>
  <dcterms:modified xsi:type="dcterms:W3CDTF">2022-08-31T02:50:54Z</dcterms:modified>
</cp:coreProperties>
</file>